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23"/>
  </p:notesMasterIdLst>
  <p:handoutMasterIdLst>
    <p:handoutMasterId r:id="rId24"/>
  </p:handoutMasterIdLst>
  <p:sldIdLst>
    <p:sldId id="338" r:id="rId2"/>
    <p:sldId id="421" r:id="rId3"/>
    <p:sldId id="480" r:id="rId4"/>
    <p:sldId id="356" r:id="rId5"/>
    <p:sldId id="468" r:id="rId6"/>
    <p:sldId id="351" r:id="rId7"/>
    <p:sldId id="443" r:id="rId8"/>
    <p:sldId id="423" r:id="rId9"/>
    <p:sldId id="430" r:id="rId10"/>
    <p:sldId id="434" r:id="rId11"/>
    <p:sldId id="424" r:id="rId12"/>
    <p:sldId id="427" r:id="rId13"/>
    <p:sldId id="486" r:id="rId14"/>
    <p:sldId id="484" r:id="rId15"/>
    <p:sldId id="481" r:id="rId16"/>
    <p:sldId id="477" r:id="rId17"/>
    <p:sldId id="476" r:id="rId18"/>
    <p:sldId id="479" r:id="rId19"/>
    <p:sldId id="485" r:id="rId20"/>
    <p:sldId id="475" r:id="rId21"/>
    <p:sldId id="482" r:id="rId22"/>
  </p:sldIdLst>
  <p:sldSz cx="9144000" cy="6858000" type="screen4x3"/>
  <p:notesSz cx="7023100" cy="9309100"/>
  <p:defaultTextStyle>
    <a:defPPr>
      <a:defRPr lang="pt-B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>
        <p15:guide id="1" orient="horz" pos="3127">
          <p15:clr>
            <a:srgbClr val="A4A3A4"/>
          </p15:clr>
        </p15:guide>
        <p15:guide id="2" pos="214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8000"/>
    <a:srgbClr val="006600"/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Estilo Médio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F5AB1C69-6EDB-4FF4-983F-18BD219EF322}" styleName="Estilo Médio 2 - Ênfase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306799F8-075E-4A3A-A7F6-7FBC6576F1A4}" styleName="Estilo com Tema 2 - Ênfase 3">
    <a:tblBg>
      <a:fillRef idx="3">
        <a:schemeClr val="accent3"/>
      </a:fillRef>
      <a:effectRef idx="3">
        <a:schemeClr val="accent3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3">
                <a:tint val="50000"/>
              </a:schemeClr>
            </a:lnRef>
          </a:left>
          <a:right>
            <a:lnRef idx="1">
              <a:schemeClr val="accent3">
                <a:tint val="50000"/>
              </a:schemeClr>
            </a:lnRef>
          </a:right>
          <a:top>
            <a:lnRef idx="1">
              <a:schemeClr val="accent3">
                <a:tint val="50000"/>
              </a:schemeClr>
            </a:lnRef>
          </a:top>
          <a:bottom>
            <a:lnRef idx="1">
              <a:schemeClr val="accent3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69C7853C-536D-4A76-A0AE-DD22124D55A5}" styleName="Estilo com Tema 1 - Ênfase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0505E3EF-67EA-436B-97B2-0124C06EBD24}" styleName="Estilo Médio 4 - Ênfase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8799B23B-EC83-4686-B30A-512413B5E67A}" styleName="Estilo Claro 3 - Ênfas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1FECB4D8-DB02-4DC6-A0A2-4F2EBAE1DC90}" styleName="Estilo Médio 1 - Ênfase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 horzBarState="maximized">
    <p:restoredLeft sz="9184" autoAdjust="0"/>
    <p:restoredTop sz="69713" autoAdjust="0"/>
  </p:normalViewPr>
  <p:slideViewPr>
    <p:cSldViewPr>
      <p:cViewPr>
        <p:scale>
          <a:sx n="125" d="100"/>
          <a:sy n="125" d="100"/>
        </p:scale>
        <p:origin x="-1224" y="42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852"/>
    </p:cViewPr>
  </p:sorterViewPr>
  <p:notesViewPr>
    <p:cSldViewPr>
      <p:cViewPr varScale="1">
        <p:scale>
          <a:sx n="49" d="100"/>
          <a:sy n="49" d="100"/>
        </p:scale>
        <p:origin x="-2958" y="-114"/>
      </p:cViewPr>
      <p:guideLst>
        <p:guide orient="horz" pos="2932"/>
        <p:guide pos="2212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3043553" cy="466394"/>
          </a:xfrm>
          <a:prstGeom prst="rect">
            <a:avLst/>
          </a:prstGeom>
        </p:spPr>
        <p:txBody>
          <a:bodyPr vert="horz" lIns="91432" tIns="45716" rIns="91432" bIns="45716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quarter" idx="1"/>
          </p:nvPr>
        </p:nvSpPr>
        <p:spPr>
          <a:xfrm>
            <a:off x="3977978" y="1"/>
            <a:ext cx="3043553" cy="466394"/>
          </a:xfrm>
          <a:prstGeom prst="rect">
            <a:avLst/>
          </a:prstGeom>
        </p:spPr>
        <p:txBody>
          <a:bodyPr vert="horz" lIns="91432" tIns="45716" rIns="91432" bIns="45716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52A10018-1522-42D8-9936-F468CA4E782B}" type="datetimeFigureOut">
              <a:rPr lang="pt-BR"/>
              <a:pPr>
                <a:defRPr/>
              </a:pPr>
              <a:t>10/07/2017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2"/>
          </p:nvPr>
        </p:nvSpPr>
        <p:spPr>
          <a:xfrm>
            <a:off x="0" y="8841263"/>
            <a:ext cx="3043553" cy="466393"/>
          </a:xfrm>
          <a:prstGeom prst="rect">
            <a:avLst/>
          </a:prstGeom>
        </p:spPr>
        <p:txBody>
          <a:bodyPr vert="horz" lIns="91432" tIns="45716" rIns="91432" bIns="45716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3"/>
          </p:nvPr>
        </p:nvSpPr>
        <p:spPr>
          <a:xfrm>
            <a:off x="3977978" y="8841263"/>
            <a:ext cx="3043553" cy="466393"/>
          </a:xfrm>
          <a:prstGeom prst="rect">
            <a:avLst/>
          </a:prstGeom>
        </p:spPr>
        <p:txBody>
          <a:bodyPr vert="horz" lIns="91432" tIns="45716" rIns="91432" bIns="45716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338C580B-3B4D-4C28-8A1E-634EFDCE1FCF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75528097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855663" y="-4763"/>
            <a:ext cx="5311775" cy="3984626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32" tIns="45716" rIns="91432" bIns="45716" rtlCol="0" anchor="ctr"/>
          <a:lstStyle/>
          <a:p>
            <a:pPr lvl="0"/>
            <a:endParaRPr lang="pt-BR" noProof="0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1" y="4047373"/>
            <a:ext cx="7023100" cy="5261728"/>
          </a:xfrm>
          <a:prstGeom prst="rect">
            <a:avLst/>
          </a:prstGeom>
        </p:spPr>
        <p:txBody>
          <a:bodyPr vert="horz" lIns="91432" tIns="45716" rIns="91432" bIns="45716" rtlCol="0">
            <a:normAutofit/>
          </a:bodyPr>
          <a:lstStyle/>
          <a:p>
            <a:pPr lvl="0"/>
            <a:r>
              <a:rPr lang="pt-BR" noProof="0" dirty="0" smtClean="0"/>
              <a:t>Clique para editar os estilos do texto mestre</a:t>
            </a:r>
          </a:p>
          <a:p>
            <a:pPr lvl="1"/>
            <a:r>
              <a:rPr lang="pt-BR" noProof="0" dirty="0" smtClean="0"/>
              <a:t>Segundo nível</a:t>
            </a:r>
          </a:p>
          <a:p>
            <a:pPr lvl="2"/>
            <a:r>
              <a:rPr lang="pt-BR" noProof="0" dirty="0" smtClean="0"/>
              <a:t>Terceiro nível</a:t>
            </a:r>
          </a:p>
          <a:p>
            <a:pPr lvl="3"/>
            <a:r>
              <a:rPr lang="pt-BR" noProof="0" dirty="0" smtClean="0"/>
              <a:t>Quarto nível</a:t>
            </a:r>
          </a:p>
          <a:p>
            <a:pPr lvl="4"/>
            <a:r>
              <a:rPr lang="pt-BR" noProof="0" dirty="0" smtClean="0"/>
              <a:t>Quinto nível</a:t>
            </a:r>
            <a:endParaRPr lang="pt-BR" noProof="0" dirty="0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6487573" y="8841263"/>
            <a:ext cx="533957" cy="466393"/>
          </a:xfrm>
          <a:prstGeom prst="rect">
            <a:avLst/>
          </a:prstGeom>
        </p:spPr>
        <p:txBody>
          <a:bodyPr vert="horz" lIns="91432" tIns="45716" rIns="91432" bIns="45716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900" b="1">
                <a:latin typeface="+mn-lt"/>
                <a:cs typeface="+mn-cs"/>
              </a:defRPr>
            </a:lvl1pPr>
          </a:lstStyle>
          <a:p>
            <a:pPr>
              <a:defRPr/>
            </a:pPr>
            <a:fld id="{ED7A9EB6-DCFC-42CB-84C1-0CF5750F4EB6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18309895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358775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358775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358775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358775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358775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855663" y="-4763"/>
            <a:ext cx="5311775" cy="3984626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9699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pt-BR" smtClean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5DB96846-94A7-4B55-96BA-86359F5F2B96}" type="slidenum">
              <a:rPr lang="pt-BR"/>
              <a:pPr>
                <a:defRPr/>
              </a:pPr>
              <a:t>1</a:t>
            </a:fld>
            <a:endParaRPr lang="pt-BR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98501D-1A9B-458A-AF9F-A31022824B1D}" type="slidenum">
              <a:rPr lang="pt-BR" smtClean="0"/>
              <a:pPr/>
              <a:t>3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961659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855663" y="-4763"/>
            <a:ext cx="5311775" cy="3984626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9699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pt-BR" smtClean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5DB96846-94A7-4B55-96BA-86359F5F2B96}" type="slidenum">
              <a:rPr lang="pt-BR"/>
              <a:pPr>
                <a:defRPr/>
              </a:pPr>
              <a:t>5</a:t>
            </a:fld>
            <a:endParaRPr lang="pt-BR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855663" y="-4763"/>
            <a:ext cx="5311775" cy="3984626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9699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pt-BR" smtClean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5DB96846-94A7-4B55-96BA-86359F5F2B96}" type="slidenum">
              <a:rPr lang="pt-BR"/>
              <a:pPr>
                <a:defRPr/>
              </a:pPr>
              <a:t>14</a:t>
            </a:fld>
            <a:endParaRPr lang="pt-B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33"/>
            <a:ext cx="7772400" cy="1470025"/>
          </a:xfrm>
        </p:spPr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t-BR"/>
              <a:t>V.4.0 - 02/07/2011</a:t>
            </a: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8A5649-300B-42D7-959E-3668364CB508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t-BR"/>
              <a:t>V.4.0 - 02/07/2011</a:t>
            </a: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D0D135-3E3A-443C-A139-098E5481D60C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851525"/>
          </a:xfrm>
        </p:spPr>
        <p:txBody>
          <a:bodyPr vert="eaVert"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851525"/>
          </a:xfrm>
        </p:spPr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t-BR"/>
              <a:t>V.4.0 - 02/07/2011</a:t>
            </a: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248F9F-2B63-4917-983B-E9386CFB84D8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t-BR"/>
              <a:t>V.4.0 - 02/07/2011</a:t>
            </a: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F0BD40-15E8-4620-AADA-676259ABEB24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8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t-BR"/>
              <a:t>V.4.0 - 02/07/2011</a:t>
            </a: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B0552B-929D-48FF-9B1D-6253883B67BE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4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4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t-BR"/>
              <a:t>V.4.0 - 02/07/2011</a:t>
            </a:r>
          </a:p>
        </p:txBody>
      </p:sp>
      <p:sp>
        <p:nvSpPr>
          <p:cNvPr id="6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8EA8E8-7139-461A-80BA-F3D09B630875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9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9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t-BR"/>
              <a:t>V.4.0 - 02/07/2011</a:t>
            </a:r>
          </a:p>
        </p:txBody>
      </p:sp>
      <p:sp>
        <p:nvSpPr>
          <p:cNvPr id="8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9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4B4D88-70DD-4415-817D-2828E91C5128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t-BR"/>
              <a:t>V.4.0 - 02/07/2011</a:t>
            </a:r>
          </a:p>
        </p:txBody>
      </p:sp>
      <p:sp>
        <p:nvSpPr>
          <p:cNvPr id="4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20F3C0-7F8B-40BD-B01D-CEDCCAE1F2F8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t-BR"/>
              <a:t>V.4.0 - 02/07/2011</a:t>
            </a:r>
          </a:p>
        </p:txBody>
      </p:sp>
      <p:sp>
        <p:nvSpPr>
          <p:cNvPr id="3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4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85266B-5910-46BC-A9FC-E44BDB6D1510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2" y="27305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2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t-BR"/>
              <a:t>V.4.0 - 02/07/2011</a:t>
            </a:r>
          </a:p>
        </p:txBody>
      </p:sp>
      <p:sp>
        <p:nvSpPr>
          <p:cNvPr id="6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0A75FD-8D1F-4E4B-AB2C-B8CFE70724A8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pt-BR" noProof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t-BR"/>
              <a:t>V.4.0 - 02/07/2011</a:t>
            </a:r>
          </a:p>
        </p:txBody>
      </p:sp>
      <p:sp>
        <p:nvSpPr>
          <p:cNvPr id="6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B42087-C554-44C9-B227-E0A8CC415F3D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Espaço Reservado para Título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t-BR" smtClean="0"/>
              <a:t>Clique para editar o estilo do título mestre</a:t>
            </a:r>
          </a:p>
        </p:txBody>
      </p:sp>
      <p:sp>
        <p:nvSpPr>
          <p:cNvPr id="2051" name="Espaço Reservado para Texto 2"/>
          <p:cNvSpPr>
            <a:spLocks noGrp="1"/>
          </p:cNvSpPr>
          <p:nvPr>
            <p:ph type="body" idx="1"/>
          </p:nvPr>
        </p:nvSpPr>
        <p:spPr bwMode="auto">
          <a:xfrm>
            <a:off x="457200" y="1600204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6356356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r>
              <a:rPr lang="pt-BR"/>
              <a:t>V.4.0 - 02/07/2011</a:t>
            </a: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0" y="6356356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553200" y="6356356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45BB6B65-3FDB-47CD-B871-FC026F532FAB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cid:image003.png@01D1D0A4.A2BC5300" TargetMode="Externa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jpeg"/><Relationship Id="rId4" Type="http://schemas.openxmlformats.org/officeDocument/2006/relationships/image" Target="../media/image4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3.jpeg"/><Relationship Id="rId5" Type="http://schemas.openxmlformats.org/officeDocument/2006/relationships/image" Target="../media/image4.png"/><Relationship Id="rId4" Type="http://schemas.openxmlformats.org/officeDocument/2006/relationships/image" Target="../media/image8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jpe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8" name="Imagem 77" descr="Logo Governo do Estado SML .pn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3500" y="6186494"/>
            <a:ext cx="1484313" cy="612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Seta para baixo 5"/>
          <p:cNvSpPr/>
          <p:nvPr/>
        </p:nvSpPr>
        <p:spPr>
          <a:xfrm>
            <a:off x="4000500" y="4143380"/>
            <a:ext cx="484188" cy="78581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BR"/>
          </a:p>
        </p:txBody>
      </p:sp>
      <p:sp>
        <p:nvSpPr>
          <p:cNvPr id="7" name="Retângulo 6"/>
          <p:cNvSpPr/>
          <p:nvPr/>
        </p:nvSpPr>
        <p:spPr>
          <a:xfrm>
            <a:off x="1571625" y="5014930"/>
            <a:ext cx="5715000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BR" sz="3600" dirty="0">
                <a:solidFill>
                  <a:schemeClr val="tx1"/>
                </a:solidFill>
              </a:rPr>
              <a:t>BANCO MUNDIAL</a:t>
            </a:r>
          </a:p>
        </p:txBody>
      </p:sp>
      <p:pic>
        <p:nvPicPr>
          <p:cNvPr id="11265" name="Picture 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428862" y="214290"/>
            <a:ext cx="3394083" cy="381635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</p:pic>
      <p:pic>
        <p:nvPicPr>
          <p:cNvPr id="8" name="Picture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23976" y="5981419"/>
            <a:ext cx="532737" cy="7452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>
                <a:solidFill>
                  <a:srgbClr val="FF0000"/>
                </a:solidFill>
              </a:rPr>
              <a:t>CRONOGRAMA FINANCEIRO DE EXECUÇÃO</a:t>
            </a:r>
            <a:endParaRPr lang="pt-BR" dirty="0">
              <a:solidFill>
                <a:srgbClr val="FF0000"/>
              </a:solidFill>
            </a:endParaRPr>
          </a:p>
        </p:txBody>
      </p:sp>
      <p:pic>
        <p:nvPicPr>
          <p:cNvPr id="4" name="Imagem 8" descr="Logo Governo do Estado SML 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6384" y="6286520"/>
            <a:ext cx="1373782" cy="4413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tângulo 4"/>
          <p:cNvSpPr/>
          <p:nvPr/>
        </p:nvSpPr>
        <p:spPr>
          <a:xfrm>
            <a:off x="683568" y="2730624"/>
            <a:ext cx="2808312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15000"/>
              </a:lnSpc>
              <a:spcAft>
                <a:spcPts val="600"/>
              </a:spcAft>
            </a:pPr>
            <a:r>
              <a:rPr lang="pt-BR" sz="2400" b="1" dirty="0" smtClean="0"/>
              <a:t>R$ 1.356.479.553,00</a:t>
            </a:r>
            <a:endParaRPr lang="pt-BR" sz="2400" b="1" dirty="0">
              <a:ea typeface="Calibri"/>
              <a:cs typeface="Times New Roman"/>
            </a:endParaRPr>
          </a:p>
        </p:txBody>
      </p:sp>
      <p:sp>
        <p:nvSpPr>
          <p:cNvPr id="6" name="Retângulo 5"/>
          <p:cNvSpPr/>
          <p:nvPr/>
        </p:nvSpPr>
        <p:spPr>
          <a:xfrm>
            <a:off x="5508106" y="2645296"/>
            <a:ext cx="2880320" cy="99972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pt-BR" sz="2400" b="1" dirty="0" smtClean="0"/>
              <a:t>R$ 2.185.253.467,00</a:t>
            </a:r>
            <a:endParaRPr lang="pt-BR" sz="2400" b="1" dirty="0">
              <a:ea typeface="Calibri"/>
              <a:cs typeface="Times New Roman"/>
            </a:endParaRPr>
          </a:p>
        </p:txBody>
      </p:sp>
      <p:sp>
        <p:nvSpPr>
          <p:cNvPr id="7" name="Seta entalhada para a direita 6"/>
          <p:cNvSpPr/>
          <p:nvPr/>
        </p:nvSpPr>
        <p:spPr>
          <a:xfrm>
            <a:off x="3995936" y="2944368"/>
            <a:ext cx="978408" cy="484632"/>
          </a:xfrm>
          <a:prstGeom prst="notch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 smtClean="0"/>
              <a:t>para</a:t>
            </a:r>
            <a:endParaRPr lang="pt-BR" dirty="0"/>
          </a:p>
        </p:txBody>
      </p:sp>
      <p:sp>
        <p:nvSpPr>
          <p:cNvPr id="8" name="Elipse 7"/>
          <p:cNvSpPr/>
          <p:nvPr/>
        </p:nvSpPr>
        <p:spPr>
          <a:xfrm>
            <a:off x="3635898" y="4581128"/>
            <a:ext cx="1763644" cy="914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 smtClean="0"/>
              <a:t>62% DE AUMENTO</a:t>
            </a:r>
            <a:endParaRPr lang="pt-BR" dirty="0"/>
          </a:p>
        </p:txBody>
      </p:sp>
      <p:pic>
        <p:nvPicPr>
          <p:cNvPr id="9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23976" y="5981419"/>
            <a:ext cx="532737" cy="745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10108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z="2800" b="1" dirty="0"/>
              <a:t>PROGRAMA DE GASTOS ELEGÍVEIS </a:t>
            </a:r>
            <a:r>
              <a:rPr lang="pt-BR" sz="2800" b="1" dirty="0" smtClean="0"/>
              <a:t>- </a:t>
            </a:r>
            <a:r>
              <a:rPr lang="pt-BR" sz="2800" b="1" u="sng" dirty="0"/>
              <a:t>PROPOSTO</a:t>
            </a:r>
            <a:endParaRPr lang="pt-BR" sz="2800" dirty="0"/>
          </a:p>
        </p:txBody>
      </p:sp>
      <p:graphicFrame>
        <p:nvGraphicFramePr>
          <p:cNvPr id="4" name="Tabe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14909148"/>
              </p:ext>
            </p:extLst>
          </p:nvPr>
        </p:nvGraphicFramePr>
        <p:xfrm>
          <a:off x="652905" y="1305434"/>
          <a:ext cx="7838197" cy="485987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879936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022176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485495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721263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721263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  <a:gridCol w="721263">
                  <a:extLst>
                    <a:ext uri="{9D8B030D-6E8A-4147-A177-3AD203B41FA5}">
                      <a16:colId xmlns="" xmlns:a16="http://schemas.microsoft.com/office/drawing/2014/main" val="20005"/>
                    </a:ext>
                  </a:extLst>
                </a:gridCol>
                <a:gridCol w="721263">
                  <a:extLst>
                    <a:ext uri="{9D8B030D-6E8A-4147-A177-3AD203B41FA5}">
                      <a16:colId xmlns="" xmlns:a16="http://schemas.microsoft.com/office/drawing/2014/main" val="20006"/>
                    </a:ext>
                  </a:extLst>
                </a:gridCol>
                <a:gridCol w="721263">
                  <a:extLst>
                    <a:ext uri="{9D8B030D-6E8A-4147-A177-3AD203B41FA5}">
                      <a16:colId xmlns="" xmlns:a16="http://schemas.microsoft.com/office/drawing/2014/main" val="20007"/>
                    </a:ext>
                  </a:extLst>
                </a:gridCol>
                <a:gridCol w="844275">
                  <a:extLst>
                    <a:ext uri="{9D8B030D-6E8A-4147-A177-3AD203B41FA5}">
                      <a16:colId xmlns="" xmlns:a16="http://schemas.microsoft.com/office/drawing/2014/main" val="20008"/>
                    </a:ext>
                  </a:extLst>
                </a:gridCol>
              </a:tblGrid>
              <a:tr h="47873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900" dirty="0" err="1">
                          <a:effectLst/>
                        </a:rPr>
                        <a:t>Axis</a:t>
                      </a:r>
                      <a:r>
                        <a:rPr lang="pt-BR" sz="900" dirty="0">
                          <a:effectLst/>
                        </a:rPr>
                        <a:t>/Project Sector/EEP</a:t>
                      </a:r>
                      <a:endParaRPr lang="pt-BR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629" marR="6462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900" dirty="0">
                          <a:effectLst/>
                        </a:rPr>
                        <a:t>Executor / </a:t>
                      </a:r>
                      <a:r>
                        <a:rPr lang="pt-BR" sz="900" dirty="0" err="1">
                          <a:effectLst/>
                        </a:rPr>
                        <a:t>Co-Executor</a:t>
                      </a:r>
                      <a:endParaRPr lang="pt-BR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629" marR="6462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900" dirty="0">
                          <a:effectLst/>
                        </a:rPr>
                        <a:t>Budget </a:t>
                      </a:r>
                      <a:r>
                        <a:rPr lang="pt-BR" sz="900" dirty="0" err="1">
                          <a:effectLst/>
                        </a:rPr>
                        <a:t>Code</a:t>
                      </a:r>
                      <a:endParaRPr lang="pt-BR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629" marR="6462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900" dirty="0" err="1">
                          <a:effectLst/>
                        </a:rPr>
                        <a:t>Year</a:t>
                      </a:r>
                      <a:r>
                        <a:rPr lang="pt-BR" sz="900" dirty="0">
                          <a:effectLst/>
                        </a:rPr>
                        <a:t> 1</a:t>
                      </a:r>
                      <a:br>
                        <a:rPr lang="pt-BR" sz="900" dirty="0">
                          <a:effectLst/>
                        </a:rPr>
                      </a:br>
                      <a:r>
                        <a:rPr lang="pt-BR" sz="900" dirty="0" err="1">
                          <a:effectLst/>
                        </a:rPr>
                        <a:t>Executed</a:t>
                      </a:r>
                      <a:endParaRPr lang="pt-BR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629" marR="6462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900">
                          <a:effectLst/>
                        </a:rPr>
                        <a:t>Year 2</a:t>
                      </a:r>
                      <a:br>
                        <a:rPr lang="pt-BR" sz="900">
                          <a:effectLst/>
                        </a:rPr>
                      </a:br>
                      <a:r>
                        <a:rPr lang="pt-BR" sz="900">
                          <a:effectLst/>
                        </a:rPr>
                        <a:t>Executed</a:t>
                      </a:r>
                      <a:endParaRPr lang="pt-BR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629" marR="6462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900">
                          <a:effectLst/>
                        </a:rPr>
                        <a:t>Year 3</a:t>
                      </a:r>
                      <a:br>
                        <a:rPr lang="pt-BR" sz="900">
                          <a:effectLst/>
                        </a:rPr>
                      </a:br>
                      <a:r>
                        <a:rPr lang="pt-BR" sz="900">
                          <a:effectLst/>
                        </a:rPr>
                        <a:t>Projected 2016</a:t>
                      </a:r>
                      <a:endParaRPr lang="pt-BR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629" marR="6462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900">
                          <a:effectLst/>
                        </a:rPr>
                        <a:t>Year 4</a:t>
                      </a:r>
                      <a:br>
                        <a:rPr lang="pt-BR" sz="900">
                          <a:effectLst/>
                        </a:rPr>
                      </a:br>
                      <a:r>
                        <a:rPr lang="pt-BR" sz="900">
                          <a:effectLst/>
                        </a:rPr>
                        <a:t>Projected 2017</a:t>
                      </a:r>
                      <a:endParaRPr lang="pt-BR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629" marR="6462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900">
                          <a:effectLst/>
                        </a:rPr>
                        <a:t>Year 5</a:t>
                      </a:r>
                      <a:br>
                        <a:rPr lang="pt-BR" sz="900">
                          <a:effectLst/>
                        </a:rPr>
                      </a:br>
                      <a:r>
                        <a:rPr lang="pt-BR" sz="900">
                          <a:effectLst/>
                        </a:rPr>
                        <a:t>Projected 2018</a:t>
                      </a:r>
                      <a:endParaRPr lang="pt-BR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629" marR="6462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900">
                          <a:effectLst/>
                        </a:rPr>
                        <a:t>Total</a:t>
                      </a:r>
                      <a:endParaRPr lang="pt-BR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629" marR="64629" marT="0" marB="0"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209447">
                <a:tc gridSpan="9"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900" b="1" dirty="0" err="1">
                          <a:solidFill>
                            <a:schemeClr val="bg1"/>
                          </a:solidFill>
                          <a:effectLst/>
                        </a:rPr>
                        <a:t>Sustainable</a:t>
                      </a:r>
                      <a:r>
                        <a:rPr lang="pt-BR" sz="900" b="1" dirty="0">
                          <a:solidFill>
                            <a:schemeClr val="bg1"/>
                          </a:solidFill>
                          <a:effectLst/>
                        </a:rPr>
                        <a:t> Rural </a:t>
                      </a:r>
                      <a:r>
                        <a:rPr lang="pt-BR" sz="900" b="1" dirty="0" err="1">
                          <a:solidFill>
                            <a:schemeClr val="bg1"/>
                          </a:solidFill>
                          <a:effectLst/>
                        </a:rPr>
                        <a:t>Development</a:t>
                      </a:r>
                      <a:endParaRPr lang="pt-BR" sz="900" b="1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629" marR="64629" marT="0" marB="0"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400342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Territorial Economic Development – PRO-RURAL</a:t>
                      </a:r>
                      <a:endParaRPr lang="pt-BR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629" marR="64629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900">
                          <a:effectLst/>
                        </a:rPr>
                        <a:t>SEAB</a:t>
                      </a:r>
                      <a:br>
                        <a:rPr lang="pt-BR" sz="900">
                          <a:effectLst/>
                        </a:rPr>
                      </a:br>
                      <a:r>
                        <a:rPr lang="pt-BR" sz="900">
                          <a:effectLst/>
                        </a:rPr>
                        <a:t>EMATER</a:t>
                      </a:r>
                      <a:br>
                        <a:rPr lang="pt-BR" sz="900">
                          <a:effectLst/>
                        </a:rPr>
                      </a:br>
                      <a:r>
                        <a:rPr lang="pt-BR" sz="900">
                          <a:effectLst/>
                        </a:rPr>
                        <a:t>SEMA/ITCG</a:t>
                      </a:r>
                      <a:endParaRPr lang="pt-BR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629" marR="6462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900">
                          <a:effectLst/>
                        </a:rPr>
                        <a:t>3028</a:t>
                      </a:r>
                      <a:br>
                        <a:rPr lang="pt-BR" sz="900">
                          <a:effectLst/>
                        </a:rPr>
                      </a:br>
                      <a:r>
                        <a:rPr lang="pt-BR" sz="900">
                          <a:effectLst/>
                        </a:rPr>
                        <a:t>3033</a:t>
                      </a:r>
                      <a:br>
                        <a:rPr lang="pt-BR" sz="900">
                          <a:effectLst/>
                        </a:rPr>
                      </a:br>
                      <a:r>
                        <a:rPr lang="pt-BR" sz="900">
                          <a:effectLst/>
                        </a:rPr>
                        <a:t>3034</a:t>
                      </a:r>
                      <a:endParaRPr lang="pt-BR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629" marR="64629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900">
                          <a:effectLst/>
                        </a:rPr>
                        <a:t>47,022,183</a:t>
                      </a:r>
                      <a:endParaRPr lang="pt-BR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629" marR="64629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900">
                          <a:effectLst/>
                        </a:rPr>
                        <a:t>46,912,157</a:t>
                      </a:r>
                      <a:endParaRPr lang="pt-BR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629" marR="64629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900" dirty="0">
                          <a:effectLst/>
                        </a:rPr>
                        <a:t>43,600,000</a:t>
                      </a:r>
                      <a:endParaRPr lang="pt-BR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629" marR="64629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900" dirty="0">
                          <a:effectLst/>
                        </a:rPr>
                        <a:t>36,080,000</a:t>
                      </a:r>
                      <a:endParaRPr lang="pt-BR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629" marR="64629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900">
                          <a:effectLst/>
                        </a:rPr>
                        <a:t>19,940,000</a:t>
                      </a:r>
                      <a:endParaRPr lang="pt-BR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629" marR="64629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900" b="1" dirty="0">
                          <a:effectLst/>
                        </a:rPr>
                        <a:t>193,554,340</a:t>
                      </a:r>
                      <a:endParaRPr lang="pt-BR" sz="9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629" marR="64629" marT="0" marB="0"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396393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Improved Water and Soil Management in Micro-Catchments</a:t>
                      </a:r>
                      <a:endParaRPr lang="pt-BR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629" marR="64629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900">
                          <a:effectLst/>
                        </a:rPr>
                        <a:t>SEAB </a:t>
                      </a:r>
                      <a:br>
                        <a:rPr lang="pt-BR" sz="900">
                          <a:effectLst/>
                        </a:rPr>
                      </a:br>
                      <a:r>
                        <a:rPr lang="pt-BR" sz="900">
                          <a:effectLst/>
                        </a:rPr>
                        <a:t>EMATER </a:t>
                      </a:r>
                      <a:br>
                        <a:rPr lang="pt-BR" sz="900">
                          <a:effectLst/>
                        </a:rPr>
                      </a:br>
                      <a:r>
                        <a:rPr lang="pt-BR" sz="900">
                          <a:effectLst/>
                        </a:rPr>
                        <a:t>ÁGUAS PARANÁ</a:t>
                      </a:r>
                      <a:endParaRPr lang="pt-BR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629" marR="6462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900">
                          <a:effectLst/>
                        </a:rPr>
                        <a:t>3027</a:t>
                      </a:r>
                      <a:br>
                        <a:rPr lang="pt-BR" sz="900">
                          <a:effectLst/>
                        </a:rPr>
                      </a:br>
                      <a:r>
                        <a:rPr lang="pt-BR" sz="900">
                          <a:effectLst/>
                        </a:rPr>
                        <a:t>3029</a:t>
                      </a:r>
                      <a:br>
                        <a:rPr lang="pt-BR" sz="900">
                          <a:effectLst/>
                        </a:rPr>
                      </a:br>
                      <a:r>
                        <a:rPr lang="pt-BR" sz="900">
                          <a:effectLst/>
                        </a:rPr>
                        <a:t>3037</a:t>
                      </a:r>
                      <a:endParaRPr lang="pt-BR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629" marR="64629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900">
                          <a:effectLst/>
                        </a:rPr>
                        <a:t>21,639,776</a:t>
                      </a:r>
                      <a:endParaRPr lang="pt-BR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629" marR="64629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900">
                          <a:effectLst/>
                        </a:rPr>
                        <a:t>34,705,205</a:t>
                      </a:r>
                      <a:endParaRPr lang="pt-BR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629" marR="64629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900" dirty="0">
                          <a:effectLst/>
                        </a:rPr>
                        <a:t>28,615,000</a:t>
                      </a:r>
                      <a:endParaRPr lang="pt-BR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629" marR="64629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900" dirty="0">
                          <a:effectLst/>
                        </a:rPr>
                        <a:t>18,430,000</a:t>
                      </a:r>
                      <a:endParaRPr lang="pt-BR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629" marR="64629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900">
                          <a:effectLst/>
                        </a:rPr>
                        <a:t>18,430,000</a:t>
                      </a:r>
                      <a:endParaRPr lang="pt-BR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629" marR="64629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900" b="1" dirty="0">
                          <a:effectLst/>
                        </a:rPr>
                        <a:t>121,819,981</a:t>
                      </a:r>
                      <a:endParaRPr lang="pt-BR" sz="9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629" marR="64629" marT="0" marB="0"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193289">
                <a:tc gridSpan="9"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900" b="1" dirty="0">
                          <a:effectLst/>
                        </a:rPr>
                        <a:t>Environmental and Disaster Risk Management   </a:t>
                      </a:r>
                      <a:endParaRPr lang="pt-BR" sz="9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629" marR="64629" marT="0" marB="0"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485318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900">
                          <a:effectLst/>
                        </a:rPr>
                        <a:t>Environmental Licensing System Modernization</a:t>
                      </a:r>
                      <a:endParaRPr lang="pt-BR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629" marR="64629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900">
                          <a:effectLst/>
                        </a:rPr>
                        <a:t>SEMA</a:t>
                      </a:r>
                      <a:br>
                        <a:rPr lang="pt-BR" sz="900">
                          <a:effectLst/>
                        </a:rPr>
                      </a:br>
                      <a:r>
                        <a:rPr lang="pt-BR" sz="900">
                          <a:effectLst/>
                        </a:rPr>
                        <a:t>IAP</a:t>
                      </a:r>
                      <a:br>
                        <a:rPr lang="pt-BR" sz="900">
                          <a:effectLst/>
                        </a:rPr>
                      </a:br>
                      <a:r>
                        <a:rPr lang="pt-BR" sz="900">
                          <a:effectLst/>
                        </a:rPr>
                        <a:t>ÁGUAS PARANÁ</a:t>
                      </a:r>
                      <a:endParaRPr lang="pt-BR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629" marR="6462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900">
                          <a:effectLst/>
                        </a:rPr>
                        <a:t>3045</a:t>
                      </a:r>
                      <a:br>
                        <a:rPr lang="pt-BR" sz="900">
                          <a:effectLst/>
                        </a:rPr>
                      </a:br>
                      <a:r>
                        <a:rPr lang="pt-BR" sz="900">
                          <a:effectLst/>
                        </a:rPr>
                        <a:t>3035</a:t>
                      </a:r>
                      <a:br>
                        <a:rPr lang="pt-BR" sz="900">
                          <a:effectLst/>
                        </a:rPr>
                      </a:br>
                      <a:r>
                        <a:rPr lang="pt-BR" sz="900">
                          <a:effectLst/>
                        </a:rPr>
                        <a:t>3046</a:t>
                      </a:r>
                      <a:endParaRPr lang="pt-BR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629" marR="64629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900">
                          <a:effectLst/>
                        </a:rPr>
                        <a:t>800,000</a:t>
                      </a:r>
                      <a:endParaRPr lang="pt-BR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629" marR="64629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900">
                          <a:effectLst/>
                        </a:rPr>
                        <a:t>12,860,000</a:t>
                      </a:r>
                      <a:endParaRPr lang="pt-BR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629" marR="64629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900">
                          <a:effectLst/>
                        </a:rPr>
                        <a:t>11,907,972</a:t>
                      </a:r>
                      <a:endParaRPr lang="pt-BR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629" marR="64629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900" dirty="0">
                          <a:effectLst/>
                        </a:rPr>
                        <a:t>14,511,897</a:t>
                      </a:r>
                      <a:endParaRPr lang="pt-BR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629" marR="64629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900">
                          <a:effectLst/>
                        </a:rPr>
                        <a:t>-</a:t>
                      </a:r>
                      <a:endParaRPr lang="pt-BR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629" marR="64629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900" b="1" dirty="0">
                          <a:effectLst/>
                        </a:rPr>
                        <a:t>40,079,869</a:t>
                      </a:r>
                      <a:endParaRPr lang="pt-BR" sz="9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629" marR="64629" marT="0" marB="0"/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528524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Natural and Man-Made Disaster Risk Management</a:t>
                      </a:r>
                      <a:endParaRPr lang="pt-BR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629" marR="64629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900">
                          <a:effectLst/>
                        </a:rPr>
                        <a:t>IAP</a:t>
                      </a:r>
                      <a:br>
                        <a:rPr lang="pt-BR" sz="900">
                          <a:effectLst/>
                        </a:rPr>
                      </a:br>
                      <a:r>
                        <a:rPr lang="pt-BR" sz="900">
                          <a:effectLst/>
                        </a:rPr>
                        <a:t>SEMA</a:t>
                      </a:r>
                      <a:br>
                        <a:rPr lang="pt-BR" sz="900">
                          <a:effectLst/>
                        </a:rPr>
                      </a:br>
                      <a:r>
                        <a:rPr lang="pt-BR" sz="900">
                          <a:effectLst/>
                        </a:rPr>
                        <a:t>ÁGUAS PARANÁ</a:t>
                      </a:r>
                      <a:br>
                        <a:rPr lang="pt-BR" sz="900">
                          <a:effectLst/>
                        </a:rPr>
                      </a:br>
                      <a:r>
                        <a:rPr lang="pt-BR" sz="900">
                          <a:effectLst/>
                        </a:rPr>
                        <a:t>CM</a:t>
                      </a:r>
                      <a:endParaRPr lang="pt-BR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629" marR="6462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900">
                          <a:effectLst/>
                        </a:rPr>
                        <a:t>3044</a:t>
                      </a:r>
                      <a:br>
                        <a:rPr lang="pt-BR" sz="900">
                          <a:effectLst/>
                        </a:rPr>
                      </a:br>
                      <a:r>
                        <a:rPr lang="pt-BR" sz="900">
                          <a:effectLst/>
                        </a:rPr>
                        <a:t>3043</a:t>
                      </a:r>
                      <a:br>
                        <a:rPr lang="pt-BR" sz="900">
                          <a:effectLst/>
                        </a:rPr>
                      </a:br>
                      <a:r>
                        <a:rPr lang="pt-BR" sz="900">
                          <a:effectLst/>
                        </a:rPr>
                        <a:t>3036</a:t>
                      </a:r>
                      <a:br>
                        <a:rPr lang="pt-BR" sz="900">
                          <a:effectLst/>
                        </a:rPr>
                      </a:br>
                      <a:r>
                        <a:rPr lang="pt-BR" sz="900">
                          <a:effectLst/>
                        </a:rPr>
                        <a:t>3008</a:t>
                      </a:r>
                      <a:endParaRPr lang="pt-BR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629" marR="64629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900">
                          <a:effectLst/>
                        </a:rPr>
                        <a:t>12,750,000</a:t>
                      </a:r>
                      <a:endParaRPr lang="pt-BR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629" marR="64629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900">
                          <a:effectLst/>
                        </a:rPr>
                        <a:t>10,467,500</a:t>
                      </a:r>
                      <a:endParaRPr lang="pt-BR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629" marR="64629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900">
                          <a:effectLst/>
                        </a:rPr>
                        <a:t>12,391,741</a:t>
                      </a:r>
                      <a:endParaRPr lang="pt-BR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629" marR="64629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900" dirty="0">
                          <a:effectLst/>
                        </a:rPr>
                        <a:t>29,574,638</a:t>
                      </a:r>
                      <a:endParaRPr lang="pt-BR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629" marR="64629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900" dirty="0">
                          <a:effectLst/>
                        </a:rPr>
                        <a:t>-</a:t>
                      </a:r>
                      <a:endParaRPr lang="pt-BR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629" marR="64629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900" b="1" dirty="0">
                          <a:effectLst/>
                        </a:rPr>
                        <a:t>65,183,879</a:t>
                      </a:r>
                      <a:endParaRPr lang="pt-BR" sz="9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629" marR="64629" marT="0" marB="0"/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193289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900">
                          <a:effectLst/>
                        </a:rPr>
                        <a:t>Education</a:t>
                      </a:r>
                      <a:endParaRPr lang="pt-BR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629" marR="64629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900">
                          <a:effectLst/>
                        </a:rPr>
                        <a:t> </a:t>
                      </a:r>
                      <a:endParaRPr lang="pt-BR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629" marR="64629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900">
                          <a:effectLst/>
                        </a:rPr>
                        <a:t> </a:t>
                      </a:r>
                      <a:endParaRPr lang="pt-BR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629" marR="64629" marT="0" marB="0"/>
                </a:tc>
                <a:tc>
                  <a:txBody>
                    <a:bodyPr/>
                    <a:lstStyle/>
                    <a:p>
                      <a:pPr algn="l"/>
                      <a:endParaRPr lang="pt-BR" sz="900">
                        <a:effectLst/>
                        <a:latin typeface="Calibri"/>
                      </a:endParaRPr>
                    </a:p>
                  </a:txBody>
                  <a:tcPr marL="64629" marR="64629" marT="0" marB="0"/>
                </a:tc>
                <a:tc>
                  <a:txBody>
                    <a:bodyPr/>
                    <a:lstStyle/>
                    <a:p>
                      <a:pPr algn="l"/>
                      <a:endParaRPr lang="pt-BR" sz="900">
                        <a:effectLst/>
                        <a:latin typeface="Calibri"/>
                      </a:endParaRPr>
                    </a:p>
                  </a:txBody>
                  <a:tcPr marL="64629" marR="64629" marT="0" marB="0"/>
                </a:tc>
                <a:tc>
                  <a:txBody>
                    <a:bodyPr/>
                    <a:lstStyle/>
                    <a:p>
                      <a:pPr algn="l"/>
                      <a:endParaRPr lang="pt-BR" sz="900">
                        <a:effectLst/>
                        <a:latin typeface="Calibri"/>
                      </a:endParaRPr>
                    </a:p>
                  </a:txBody>
                  <a:tcPr marL="64629" marR="64629" marT="0" marB="0"/>
                </a:tc>
                <a:tc>
                  <a:txBody>
                    <a:bodyPr/>
                    <a:lstStyle/>
                    <a:p>
                      <a:pPr algn="l"/>
                      <a:endParaRPr lang="pt-BR" sz="900" dirty="0">
                        <a:effectLst/>
                        <a:latin typeface="Calibri"/>
                      </a:endParaRPr>
                    </a:p>
                  </a:txBody>
                  <a:tcPr marL="64629" marR="64629" marT="0" marB="0"/>
                </a:tc>
                <a:tc>
                  <a:txBody>
                    <a:bodyPr/>
                    <a:lstStyle/>
                    <a:p>
                      <a:pPr algn="l"/>
                      <a:endParaRPr lang="pt-BR" sz="900" dirty="0">
                        <a:effectLst/>
                        <a:latin typeface="Calibri"/>
                      </a:endParaRPr>
                    </a:p>
                  </a:txBody>
                  <a:tcPr marL="64629" marR="64629" marT="0" marB="0"/>
                </a:tc>
                <a:tc>
                  <a:txBody>
                    <a:bodyPr/>
                    <a:lstStyle/>
                    <a:p>
                      <a:pPr algn="l"/>
                      <a:endParaRPr lang="pt-BR" sz="900" b="1" dirty="0">
                        <a:effectLst/>
                        <a:latin typeface="Calibri"/>
                      </a:endParaRPr>
                    </a:p>
                  </a:txBody>
                  <a:tcPr marL="64629" marR="64629" marT="0" marB="0"/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  <a:tr h="193888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900">
                          <a:effectLst/>
                        </a:rPr>
                        <a:t>Learning Assessment System</a:t>
                      </a:r>
                      <a:endParaRPr lang="pt-BR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629" marR="64629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900">
                          <a:effectLst/>
                        </a:rPr>
                        <a:t>SEED</a:t>
                      </a:r>
                      <a:endParaRPr lang="pt-BR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629" marR="6462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900">
                          <a:effectLst/>
                        </a:rPr>
                        <a:t>3018</a:t>
                      </a:r>
                      <a:endParaRPr lang="pt-BR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629" marR="64629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900">
                          <a:effectLst/>
                        </a:rPr>
                        <a:t>5,232,800</a:t>
                      </a:r>
                      <a:endParaRPr lang="pt-BR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629" marR="64629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900">
                          <a:effectLst/>
                        </a:rPr>
                        <a:t>4,670,000</a:t>
                      </a:r>
                      <a:endParaRPr lang="pt-BR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629" marR="64629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900">
                          <a:effectLst/>
                        </a:rPr>
                        <a:t>5,770,000</a:t>
                      </a:r>
                      <a:endParaRPr lang="pt-BR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629" marR="64629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900" dirty="0">
                          <a:effectLst/>
                        </a:rPr>
                        <a:t>9,652,800</a:t>
                      </a:r>
                      <a:endParaRPr lang="pt-BR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629" marR="64629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900" dirty="0">
                          <a:effectLst/>
                        </a:rPr>
                        <a:t>-</a:t>
                      </a:r>
                      <a:endParaRPr lang="pt-BR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629" marR="64629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900" b="1" dirty="0">
                          <a:effectLst/>
                        </a:rPr>
                        <a:t>25,325,600</a:t>
                      </a:r>
                      <a:endParaRPr lang="pt-BR" sz="9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629" marR="64629" marT="0" marB="0"/>
                </a:tc>
                <a:extLst>
                  <a:ext uri="{0D108BD9-81ED-4DB2-BD59-A6C34878D82A}">
                    <a16:rowId xmlns="" xmlns:a16="http://schemas.microsoft.com/office/drawing/2014/main" val="10008"/>
                  </a:ext>
                </a:extLst>
              </a:tr>
              <a:tr h="193888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900">
                          <a:effectLst/>
                        </a:rPr>
                        <a:t>Teacher Development Program</a:t>
                      </a:r>
                      <a:endParaRPr lang="pt-BR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629" marR="64629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900">
                          <a:effectLst/>
                        </a:rPr>
                        <a:t>SEED</a:t>
                      </a:r>
                      <a:endParaRPr lang="pt-BR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629" marR="6462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900">
                          <a:effectLst/>
                        </a:rPr>
                        <a:t>3017</a:t>
                      </a:r>
                      <a:endParaRPr lang="pt-BR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629" marR="64629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900">
                          <a:effectLst/>
                        </a:rPr>
                        <a:t>32,030,670</a:t>
                      </a:r>
                      <a:endParaRPr lang="pt-BR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629" marR="64629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900">
                          <a:effectLst/>
                        </a:rPr>
                        <a:t>31,980,000</a:t>
                      </a:r>
                      <a:endParaRPr lang="pt-BR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629" marR="64629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900">
                          <a:effectLst/>
                        </a:rPr>
                        <a:t>17,272,327</a:t>
                      </a:r>
                      <a:endParaRPr lang="pt-BR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629" marR="64629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900" dirty="0">
                          <a:effectLst/>
                        </a:rPr>
                        <a:t>18,581,081</a:t>
                      </a:r>
                      <a:endParaRPr lang="pt-BR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629" marR="64629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900" dirty="0">
                          <a:effectLst/>
                        </a:rPr>
                        <a:t>19,995,935</a:t>
                      </a:r>
                      <a:endParaRPr lang="pt-BR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629" marR="64629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900" b="1" dirty="0">
                          <a:effectLst/>
                        </a:rPr>
                        <a:t>119,860,013</a:t>
                      </a:r>
                      <a:endParaRPr lang="pt-BR" sz="9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629" marR="64629" marT="0" marB="0"/>
                </a:tc>
                <a:extLst>
                  <a:ext uri="{0D108BD9-81ED-4DB2-BD59-A6C34878D82A}">
                    <a16:rowId xmlns="" xmlns:a16="http://schemas.microsoft.com/office/drawing/2014/main" val="10009"/>
                  </a:ext>
                </a:extLst>
              </a:tr>
              <a:tr h="264262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Upgrading of school facilities (Renova Escola)</a:t>
                      </a:r>
                      <a:endParaRPr lang="pt-BR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629" marR="64629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900">
                          <a:effectLst/>
                        </a:rPr>
                        <a:t>SEED/FUNDEPAR</a:t>
                      </a:r>
                      <a:endParaRPr lang="pt-BR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629" marR="6462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900">
                          <a:effectLst/>
                        </a:rPr>
                        <a:t>4094</a:t>
                      </a:r>
                      <a:endParaRPr lang="pt-BR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629" marR="64629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900">
                          <a:effectLst/>
                        </a:rPr>
                        <a:t>61,052,550</a:t>
                      </a:r>
                      <a:endParaRPr lang="pt-BR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629" marR="64629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900">
                          <a:effectLst/>
                        </a:rPr>
                        <a:t>97,000,000</a:t>
                      </a:r>
                      <a:endParaRPr lang="pt-BR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629" marR="64629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900">
                          <a:effectLst/>
                        </a:rPr>
                        <a:t>50,000,000</a:t>
                      </a:r>
                      <a:endParaRPr lang="pt-BR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629" marR="64629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900">
                          <a:effectLst/>
                        </a:rPr>
                        <a:t>67,275,441</a:t>
                      </a:r>
                      <a:endParaRPr lang="pt-BR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629" marR="64629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900" dirty="0">
                          <a:effectLst/>
                        </a:rPr>
                        <a:t>46,717,319</a:t>
                      </a:r>
                      <a:endParaRPr lang="pt-BR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629" marR="64629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900" b="1" dirty="0">
                          <a:effectLst/>
                        </a:rPr>
                        <a:t>322,045,310</a:t>
                      </a:r>
                      <a:endParaRPr lang="pt-BR" sz="9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629" marR="64629" marT="0" marB="0"/>
                </a:tc>
                <a:extLst>
                  <a:ext uri="{0D108BD9-81ED-4DB2-BD59-A6C34878D82A}">
                    <a16:rowId xmlns="" xmlns:a16="http://schemas.microsoft.com/office/drawing/2014/main" val="10010"/>
                  </a:ext>
                </a:extLst>
              </a:tr>
              <a:tr h="198675">
                <a:tc gridSpan="9"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900" b="1" dirty="0">
                          <a:effectLst/>
                        </a:rPr>
                        <a:t>Health </a:t>
                      </a:r>
                      <a:endParaRPr lang="pt-BR" sz="9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629" marR="64629" marT="0" marB="0"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11"/>
                  </a:ext>
                </a:extLst>
              </a:tr>
              <a:tr h="220218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900">
                          <a:effectLst/>
                        </a:rPr>
                        <a:t>Emergency Care</a:t>
                      </a:r>
                      <a:endParaRPr lang="pt-BR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629" marR="64629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900">
                          <a:effectLst/>
                        </a:rPr>
                        <a:t>SESA</a:t>
                      </a:r>
                      <a:endParaRPr lang="pt-BR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629" marR="6462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900">
                          <a:effectLst/>
                        </a:rPr>
                        <a:t>4161</a:t>
                      </a:r>
                      <a:endParaRPr lang="pt-BR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629" marR="64629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900">
                          <a:effectLst/>
                        </a:rPr>
                        <a:t>142,179,420</a:t>
                      </a:r>
                      <a:endParaRPr lang="pt-BR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629" marR="64629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900">
                          <a:effectLst/>
                        </a:rPr>
                        <a:t>134,410,000</a:t>
                      </a:r>
                      <a:endParaRPr lang="pt-BR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629" marR="64629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900">
                          <a:effectLst/>
                        </a:rPr>
                        <a:t>172,633,000</a:t>
                      </a:r>
                      <a:endParaRPr lang="pt-BR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629" marR="64629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900" dirty="0">
                          <a:effectLst/>
                        </a:rPr>
                        <a:t>269,430,000</a:t>
                      </a:r>
                      <a:endParaRPr lang="pt-BR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629" marR="64629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900" dirty="0">
                          <a:effectLst/>
                        </a:rPr>
                        <a:t>190,674,000</a:t>
                      </a:r>
                      <a:endParaRPr lang="pt-BR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629" marR="64629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900" b="1" dirty="0">
                          <a:effectLst/>
                        </a:rPr>
                        <a:t>909,326,420</a:t>
                      </a:r>
                      <a:endParaRPr lang="pt-BR" sz="9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629" marR="64629" marT="0" marB="0"/>
                </a:tc>
                <a:extLst>
                  <a:ext uri="{0D108BD9-81ED-4DB2-BD59-A6C34878D82A}">
                    <a16:rowId xmlns="" xmlns:a16="http://schemas.microsoft.com/office/drawing/2014/main" val="10012"/>
                  </a:ext>
                </a:extLst>
              </a:tr>
              <a:tr h="284847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Infant and Maternal Health Care Network (Mãe Paranaense)</a:t>
                      </a:r>
                      <a:endParaRPr lang="pt-BR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629" marR="64629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900">
                          <a:effectLst/>
                        </a:rPr>
                        <a:t>SESA</a:t>
                      </a:r>
                      <a:endParaRPr lang="pt-BR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629" marR="6462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900">
                          <a:effectLst/>
                        </a:rPr>
                        <a:t>4162</a:t>
                      </a:r>
                      <a:endParaRPr lang="pt-BR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629" marR="64629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900">
                          <a:effectLst/>
                        </a:rPr>
                        <a:t>115,408,900</a:t>
                      </a:r>
                      <a:endParaRPr lang="pt-BR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629" marR="64629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900">
                          <a:effectLst/>
                        </a:rPr>
                        <a:t>108,115,000</a:t>
                      </a:r>
                      <a:endParaRPr lang="pt-BR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629" marR="64629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900">
                          <a:effectLst/>
                        </a:rPr>
                        <a:t>58,280,749</a:t>
                      </a:r>
                      <a:endParaRPr lang="pt-BR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629" marR="64629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900" dirty="0">
                          <a:effectLst/>
                        </a:rPr>
                        <a:t>58,280,749</a:t>
                      </a:r>
                      <a:endParaRPr lang="pt-BR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629" marR="64629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900">
                          <a:effectLst/>
                        </a:rPr>
                        <a:t>47,972,657</a:t>
                      </a:r>
                      <a:endParaRPr lang="pt-BR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629" marR="64629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900" b="1" dirty="0">
                          <a:effectLst/>
                        </a:rPr>
                        <a:t>388,058,055</a:t>
                      </a:r>
                      <a:endParaRPr lang="pt-BR" sz="9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629" marR="64629" marT="0" marB="0"/>
                </a:tc>
                <a:extLst>
                  <a:ext uri="{0D108BD9-81ED-4DB2-BD59-A6C34878D82A}">
                    <a16:rowId xmlns="" xmlns:a16="http://schemas.microsoft.com/office/drawing/2014/main" val="10013"/>
                  </a:ext>
                </a:extLst>
              </a:tr>
              <a:tr h="284847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TOTAL</a:t>
                      </a:r>
                      <a:endParaRPr lang="pt-BR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629" marR="64629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900">
                          <a:effectLst/>
                        </a:rPr>
                        <a:t> </a:t>
                      </a:r>
                      <a:endParaRPr lang="pt-BR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629" marR="64629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900">
                          <a:effectLst/>
                        </a:rPr>
                        <a:t> </a:t>
                      </a:r>
                      <a:endParaRPr lang="pt-BR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629" marR="64629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900" b="1" dirty="0">
                          <a:effectLst/>
                        </a:rPr>
                        <a:t>438.116.299</a:t>
                      </a:r>
                      <a:endParaRPr lang="pt-BR" sz="9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629" marR="64629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900" b="1" dirty="0">
                          <a:effectLst/>
                        </a:rPr>
                        <a:t>481.119.862</a:t>
                      </a:r>
                      <a:endParaRPr lang="pt-BR" sz="9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629" marR="64629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900" b="1" dirty="0">
                          <a:effectLst/>
                        </a:rPr>
                        <a:t>400.470.789</a:t>
                      </a:r>
                      <a:endParaRPr lang="pt-BR" sz="9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629" marR="64629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900" b="1" dirty="0">
                          <a:effectLst/>
                        </a:rPr>
                        <a:t>521.816.606</a:t>
                      </a:r>
                      <a:endParaRPr lang="pt-BR" sz="9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629" marR="64629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900" b="1" dirty="0">
                          <a:effectLst/>
                        </a:rPr>
                        <a:t>343.729.911</a:t>
                      </a:r>
                      <a:endParaRPr lang="pt-BR" sz="9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629" marR="64629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900" b="1" dirty="0">
                          <a:effectLst/>
                        </a:rPr>
                        <a:t>2.185.253.467</a:t>
                      </a:r>
                      <a:endParaRPr lang="pt-BR" sz="9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629" marR="64629" marT="0" marB="0"/>
                </a:tc>
                <a:extLst>
                  <a:ext uri="{0D108BD9-81ED-4DB2-BD59-A6C34878D82A}">
                    <a16:rowId xmlns="" xmlns:a16="http://schemas.microsoft.com/office/drawing/2014/main" val="10014"/>
                  </a:ext>
                </a:extLst>
              </a:tr>
            </a:tbl>
          </a:graphicData>
        </a:graphic>
      </p:graphicFrame>
      <p:pic>
        <p:nvPicPr>
          <p:cNvPr id="5" name="Imagem 8" descr="Logo Governo do Estado SML 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6384" y="6286520"/>
            <a:ext cx="1373782" cy="4413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75769" y="5981419"/>
            <a:ext cx="532737" cy="745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33135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z="2400" dirty="0" smtClean="0">
                <a:solidFill>
                  <a:srgbClr val="FF0000"/>
                </a:solidFill>
              </a:rPr>
              <a:t> INDICADORES DE DESEMBOLSO  e VALORES  DOS DESEMBOLSOS de 6 a 9 </a:t>
            </a:r>
            <a:endParaRPr lang="pt-BR" sz="2400" dirty="0">
              <a:solidFill>
                <a:srgbClr val="FF0000"/>
              </a:solidFill>
            </a:endParaRPr>
          </a:p>
        </p:txBody>
      </p:sp>
      <p:pic>
        <p:nvPicPr>
          <p:cNvPr id="1025" name="Picture 1" descr="cid:image003.png@01D1D0A4.A2BC5300"/>
          <p:cNvPicPr>
            <a:picLocks noChangeAspect="1" noChangeArrowheads="1"/>
          </p:cNvPicPr>
          <p:nvPr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2736" y="1268760"/>
            <a:ext cx="5943600" cy="41044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2" y="3149084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>
              <a:tabLst>
                <a:tab pos="457200" algn="r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tabLst>
                <a:tab pos="457200" algn="r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>
              <a:tabLst>
                <a:tab pos="457200" algn="r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>
              <a:tabLst>
                <a:tab pos="457200" algn="r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>
              <a:tabLst>
                <a:tab pos="457200" algn="r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tabLst>
                <a:tab pos="457200" algn="r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tabLst>
                <a:tab pos="457200" algn="r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tabLst>
                <a:tab pos="457200" algn="r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tabLst>
                <a:tab pos="457200" algn="r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r"/>
              </a:tabLst>
            </a:pPr>
            <a:endParaRPr kumimoji="0" lang="pt-BR" altLang="pt-B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8" name="Imagem 8" descr="Logo Governo do Estado SML .pn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26384" y="6286520"/>
            <a:ext cx="1373782" cy="4413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23976" y="5981419"/>
            <a:ext cx="532737" cy="745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95602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>
                <a:solidFill>
                  <a:srgbClr val="FF0000"/>
                </a:solidFill>
              </a:rPr>
              <a:t>AVALIAÇÃO ECONÔMICO</a:t>
            </a:r>
            <a:endParaRPr lang="pt-BR" dirty="0">
              <a:solidFill>
                <a:srgbClr val="FF0000"/>
              </a:solidFill>
            </a:endParaRPr>
          </a:p>
        </p:txBody>
      </p:sp>
      <p:graphicFrame>
        <p:nvGraphicFramePr>
          <p:cNvPr id="4" name="Tabe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77977851"/>
              </p:ext>
            </p:extLst>
          </p:nvPr>
        </p:nvGraphicFramePr>
        <p:xfrm>
          <a:off x="683568" y="1484784"/>
          <a:ext cx="7848871" cy="292457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257098"/>
                <a:gridCol w="921589"/>
                <a:gridCol w="921589"/>
                <a:gridCol w="921589"/>
                <a:gridCol w="827006"/>
              </a:tblGrid>
              <a:tr h="492377">
                <a:tc rowSpan="2">
                  <a:txBody>
                    <a:bodyPr/>
                    <a:lstStyle/>
                    <a:p>
                      <a:pPr algn="just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pt-PT" sz="1100" dirty="0">
                          <a:effectLst/>
                        </a:rPr>
                        <a:t>Setores/Programas</a:t>
                      </a:r>
                      <a:endParaRPr lang="pt-BR" sz="10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pt-PT" sz="1100">
                          <a:effectLst/>
                        </a:rPr>
                        <a:t>Valor Presente dos fluxos (1.000 US$)</a:t>
                      </a:r>
                      <a:endParaRPr lang="pt-BR" sz="100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pt-PT" sz="1100">
                          <a:effectLst/>
                        </a:rPr>
                        <a:t>IRR</a:t>
                      </a:r>
                      <a:endParaRPr lang="pt-BR" sz="1000">
                        <a:effectLst/>
                      </a:endParaRPr>
                    </a:p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pt-PT" sz="1100">
                          <a:effectLst/>
                        </a:rPr>
                        <a:t>%</a:t>
                      </a:r>
                      <a:endParaRPr lang="pt-BR" sz="100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71719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pt-PT" sz="1100">
                          <a:effectLst/>
                        </a:rPr>
                        <a:t>Custos</a:t>
                      </a:r>
                      <a:endParaRPr lang="pt-BR" sz="100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pt-PT" sz="1100">
                          <a:effectLst/>
                        </a:rPr>
                        <a:t>Benefício</a:t>
                      </a:r>
                      <a:endParaRPr lang="pt-BR" sz="100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pt-PT" sz="1100">
                          <a:effectLst/>
                        </a:rPr>
                        <a:t>Benefício líquido</a:t>
                      </a:r>
                      <a:endParaRPr lang="pt-BR" sz="100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</a:tr>
              <a:tr h="1792732">
                <a:tc>
                  <a:txBody>
                    <a:bodyPr/>
                    <a:lstStyle/>
                    <a:p>
                      <a:pPr algn="just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pt-PT" sz="1100" u="sng" dirty="0">
                          <a:effectLst/>
                        </a:rPr>
                        <a:t>Desenvolvimento Integrado</a:t>
                      </a:r>
                      <a:endParaRPr lang="pt-BR" sz="1000" dirty="0">
                        <a:effectLst/>
                      </a:endParaRPr>
                    </a:p>
                    <a:p>
                      <a:pPr algn="just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pt-PT" sz="1100" dirty="0">
                          <a:effectLst/>
                        </a:rPr>
                        <a:t>Desenvolvimento Rural Sustentável</a:t>
                      </a:r>
                      <a:endParaRPr lang="pt-BR" sz="1000" dirty="0">
                        <a:effectLst/>
                      </a:endParaRPr>
                    </a:p>
                    <a:p>
                      <a:pPr algn="just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pt-PT" sz="1100" dirty="0">
                          <a:effectLst/>
                        </a:rPr>
                        <a:t>Gerenciamento Ambiental e de Riscos de Desastres</a:t>
                      </a:r>
                      <a:endParaRPr lang="pt-BR" sz="1000" dirty="0">
                        <a:effectLst/>
                      </a:endParaRPr>
                    </a:p>
                    <a:p>
                      <a:pPr algn="just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pt-PT" sz="1100" u="sng" dirty="0">
                          <a:effectLst/>
                        </a:rPr>
                        <a:t>Desenvolvimento Humano</a:t>
                      </a:r>
                      <a:endParaRPr lang="pt-BR" sz="1000" dirty="0">
                        <a:effectLst/>
                      </a:endParaRPr>
                    </a:p>
                    <a:p>
                      <a:pPr algn="just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pt-PT" sz="1100" dirty="0">
                          <a:effectLst/>
                        </a:rPr>
                        <a:t>Educação </a:t>
                      </a:r>
                      <a:endParaRPr lang="pt-BR" sz="1000" dirty="0">
                        <a:effectLst/>
                      </a:endParaRPr>
                    </a:p>
                    <a:p>
                      <a:pPr algn="just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pt-PT" sz="1100" dirty="0">
                          <a:effectLst/>
                        </a:rPr>
                        <a:t> </a:t>
                      </a:r>
                      <a:endParaRPr lang="pt-BR" sz="1000" dirty="0">
                        <a:effectLst/>
                      </a:endParaRPr>
                    </a:p>
                    <a:p>
                      <a:pPr algn="just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pt-PT" sz="1100" dirty="0">
                          <a:effectLst/>
                        </a:rPr>
                        <a:t>Saúde - Rede Mãe Paranaense</a:t>
                      </a:r>
                      <a:endParaRPr lang="pt-BR" sz="10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pt-PT" sz="1100" dirty="0">
                          <a:effectLst/>
                        </a:rPr>
                        <a:t>33,173</a:t>
                      </a:r>
                      <a:endParaRPr lang="pt-BR" sz="1000" dirty="0">
                        <a:effectLst/>
                      </a:endParaRPr>
                    </a:p>
                    <a:p>
                      <a:pPr algn="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pt-PT" sz="1100" dirty="0">
                          <a:effectLst/>
                        </a:rPr>
                        <a:t> </a:t>
                      </a:r>
                      <a:endParaRPr lang="pt-BR" sz="1000" dirty="0">
                        <a:effectLst/>
                      </a:endParaRPr>
                    </a:p>
                    <a:p>
                      <a:pPr algn="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pt-PT" sz="1100" dirty="0">
                          <a:effectLst/>
                        </a:rPr>
                        <a:t> </a:t>
                      </a:r>
                      <a:endParaRPr lang="pt-BR" sz="1000" dirty="0">
                        <a:effectLst/>
                      </a:endParaRPr>
                    </a:p>
                    <a:p>
                      <a:pPr algn="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pt-PT" sz="1100" dirty="0">
                          <a:effectLst/>
                        </a:rPr>
                        <a:t> </a:t>
                      </a:r>
                      <a:endParaRPr lang="pt-BR" sz="1000" dirty="0">
                        <a:effectLst/>
                      </a:endParaRPr>
                    </a:p>
                    <a:p>
                      <a:pPr algn="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pt-PT" sz="1100" dirty="0">
                          <a:effectLst/>
                        </a:rPr>
                        <a:t>136,597</a:t>
                      </a:r>
                      <a:endParaRPr lang="pt-BR" sz="1000" dirty="0">
                        <a:effectLst/>
                      </a:endParaRPr>
                    </a:p>
                    <a:p>
                      <a:pPr algn="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pt-PT" sz="1100" dirty="0">
                          <a:effectLst/>
                        </a:rPr>
                        <a:t> </a:t>
                      </a:r>
                      <a:endParaRPr lang="pt-BR" sz="1000" dirty="0">
                        <a:effectLst/>
                      </a:endParaRPr>
                    </a:p>
                    <a:p>
                      <a:pPr algn="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pt-PT" sz="1100" dirty="0">
                          <a:effectLst/>
                        </a:rPr>
                        <a:t>135,472</a:t>
                      </a:r>
                      <a:endParaRPr lang="pt-BR" sz="10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pt-PT" sz="1100">
                          <a:effectLst/>
                        </a:rPr>
                        <a:t>33,561</a:t>
                      </a:r>
                      <a:endParaRPr lang="pt-BR" sz="1000">
                        <a:effectLst/>
                      </a:endParaRPr>
                    </a:p>
                    <a:p>
                      <a:pPr algn="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pt-PT" sz="1100">
                          <a:effectLst/>
                        </a:rPr>
                        <a:t> </a:t>
                      </a:r>
                      <a:endParaRPr lang="pt-BR" sz="1000">
                        <a:effectLst/>
                      </a:endParaRPr>
                    </a:p>
                    <a:p>
                      <a:pPr algn="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pt-PT" sz="1100">
                          <a:effectLst/>
                        </a:rPr>
                        <a:t> </a:t>
                      </a:r>
                      <a:endParaRPr lang="pt-BR" sz="1000">
                        <a:effectLst/>
                      </a:endParaRPr>
                    </a:p>
                    <a:p>
                      <a:pPr algn="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pt-PT" sz="1100">
                          <a:effectLst/>
                        </a:rPr>
                        <a:t> </a:t>
                      </a:r>
                      <a:endParaRPr lang="pt-BR" sz="1000">
                        <a:effectLst/>
                      </a:endParaRPr>
                    </a:p>
                    <a:p>
                      <a:pPr algn="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pt-PT" sz="1100">
                          <a:effectLst/>
                        </a:rPr>
                        <a:t>309,627</a:t>
                      </a:r>
                      <a:endParaRPr lang="pt-BR" sz="1000">
                        <a:effectLst/>
                      </a:endParaRPr>
                    </a:p>
                    <a:p>
                      <a:pPr algn="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pt-PT" sz="1100">
                          <a:effectLst/>
                        </a:rPr>
                        <a:t> </a:t>
                      </a:r>
                      <a:endParaRPr lang="pt-BR" sz="1000">
                        <a:effectLst/>
                      </a:endParaRPr>
                    </a:p>
                    <a:p>
                      <a:pPr algn="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pt-PT" sz="1100">
                          <a:effectLst/>
                        </a:rPr>
                        <a:t>187,765</a:t>
                      </a:r>
                      <a:endParaRPr lang="pt-BR" sz="100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pt-PT" sz="1100" dirty="0">
                          <a:effectLst/>
                        </a:rPr>
                        <a:t>388</a:t>
                      </a:r>
                      <a:endParaRPr lang="pt-BR" sz="1000" dirty="0">
                        <a:effectLst/>
                      </a:endParaRPr>
                    </a:p>
                    <a:p>
                      <a:pPr algn="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pt-PT" sz="1100" dirty="0">
                          <a:effectLst/>
                        </a:rPr>
                        <a:t> </a:t>
                      </a:r>
                      <a:endParaRPr lang="pt-BR" sz="1000" dirty="0">
                        <a:effectLst/>
                      </a:endParaRPr>
                    </a:p>
                    <a:p>
                      <a:pPr algn="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pt-PT" sz="1100" dirty="0">
                          <a:effectLst/>
                        </a:rPr>
                        <a:t> </a:t>
                      </a:r>
                      <a:endParaRPr lang="pt-BR" sz="1000" dirty="0">
                        <a:effectLst/>
                      </a:endParaRPr>
                    </a:p>
                    <a:p>
                      <a:pPr algn="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pt-PT" sz="1100" dirty="0">
                          <a:effectLst/>
                        </a:rPr>
                        <a:t> </a:t>
                      </a:r>
                      <a:endParaRPr lang="pt-BR" sz="1000" dirty="0">
                        <a:effectLst/>
                      </a:endParaRPr>
                    </a:p>
                    <a:p>
                      <a:pPr algn="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pt-PT" sz="1100" dirty="0">
                          <a:effectLst/>
                        </a:rPr>
                        <a:t>173,030</a:t>
                      </a:r>
                      <a:endParaRPr lang="pt-BR" sz="1000" dirty="0">
                        <a:effectLst/>
                      </a:endParaRPr>
                    </a:p>
                    <a:p>
                      <a:pPr algn="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pt-PT" sz="1100" dirty="0">
                          <a:effectLst/>
                        </a:rPr>
                        <a:t> </a:t>
                      </a:r>
                      <a:endParaRPr lang="pt-BR" sz="1000" dirty="0">
                        <a:effectLst/>
                      </a:endParaRPr>
                    </a:p>
                    <a:p>
                      <a:pPr algn="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pt-PT" sz="1100" dirty="0">
                          <a:effectLst/>
                        </a:rPr>
                        <a:t>52,292</a:t>
                      </a:r>
                      <a:endParaRPr lang="pt-BR" sz="10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pt-PT" sz="1100">
                          <a:effectLst/>
                        </a:rPr>
                        <a:t>6,3%</a:t>
                      </a:r>
                      <a:endParaRPr lang="pt-BR" sz="1000">
                        <a:effectLst/>
                      </a:endParaRPr>
                    </a:p>
                    <a:p>
                      <a:pPr algn="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pt-PT" sz="1100">
                          <a:effectLst/>
                        </a:rPr>
                        <a:t> </a:t>
                      </a:r>
                      <a:endParaRPr lang="pt-BR" sz="1000">
                        <a:effectLst/>
                      </a:endParaRPr>
                    </a:p>
                    <a:p>
                      <a:pPr algn="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pt-PT" sz="1100">
                          <a:effectLst/>
                        </a:rPr>
                        <a:t> </a:t>
                      </a:r>
                      <a:endParaRPr lang="pt-BR" sz="1000">
                        <a:effectLst/>
                      </a:endParaRPr>
                    </a:p>
                    <a:p>
                      <a:pPr algn="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pt-PT" sz="1100">
                          <a:effectLst/>
                        </a:rPr>
                        <a:t> </a:t>
                      </a:r>
                      <a:endParaRPr lang="pt-BR" sz="1000">
                        <a:effectLst/>
                      </a:endParaRPr>
                    </a:p>
                    <a:p>
                      <a:pPr algn="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pt-PT" sz="1100">
                          <a:effectLst/>
                        </a:rPr>
                        <a:t>19%</a:t>
                      </a:r>
                      <a:endParaRPr lang="pt-BR" sz="1000">
                        <a:effectLst/>
                      </a:endParaRPr>
                    </a:p>
                    <a:p>
                      <a:pPr algn="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pt-PT" sz="1100">
                          <a:effectLst/>
                        </a:rPr>
                        <a:t> </a:t>
                      </a:r>
                      <a:endParaRPr lang="pt-BR" sz="1000">
                        <a:effectLst/>
                      </a:endParaRPr>
                    </a:p>
                    <a:p>
                      <a:pPr algn="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pt-PT" sz="1100">
                          <a:effectLst/>
                        </a:rPr>
                        <a:t>11%</a:t>
                      </a:r>
                      <a:endParaRPr lang="pt-BR" sz="100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37125">
                <a:tc>
                  <a:txBody>
                    <a:bodyPr/>
                    <a:lstStyle/>
                    <a:p>
                      <a:pPr algn="just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pt-PT" sz="1100" dirty="0">
                          <a:effectLst/>
                        </a:rPr>
                        <a:t>Total </a:t>
                      </a:r>
                      <a:endParaRPr lang="pt-BR" sz="10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pt-PT" sz="1100">
                          <a:effectLst/>
                        </a:rPr>
                        <a:t>305,241</a:t>
                      </a:r>
                      <a:endParaRPr lang="pt-BR" sz="100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pt-PT" sz="1100">
                          <a:effectLst/>
                        </a:rPr>
                        <a:t>530,952</a:t>
                      </a:r>
                      <a:endParaRPr lang="pt-BR" sz="100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pt-PT" sz="1100">
                          <a:effectLst/>
                        </a:rPr>
                        <a:t>225,711</a:t>
                      </a:r>
                      <a:endParaRPr lang="pt-BR" sz="100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pt-PT" sz="1100" dirty="0">
                          <a:effectLst/>
                        </a:rPr>
                        <a:t>15%</a:t>
                      </a:r>
                      <a:endParaRPr lang="pt-BR" sz="10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5" name="Retângulo 4"/>
          <p:cNvSpPr/>
          <p:nvPr/>
        </p:nvSpPr>
        <p:spPr>
          <a:xfrm>
            <a:off x="683568" y="5982379"/>
            <a:ext cx="792088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PT" dirty="0">
                <a:solidFill>
                  <a:srgbClr val="FF0000"/>
                </a:solidFill>
              </a:rPr>
              <a:t> </a:t>
            </a:r>
            <a:r>
              <a:rPr lang="pt-PT" sz="1200" dirty="0">
                <a:solidFill>
                  <a:srgbClr val="FF0000"/>
                </a:solidFill>
              </a:rPr>
              <a:t>Fonte: Economic Evaluation- Paraná Multi-Sector Development Project - Estudo conduzido pelo Banco Mundial – Setembro 2016.</a:t>
            </a:r>
            <a:endParaRPr lang="pt-BR" sz="1200" dirty="0">
              <a:solidFill>
                <a:srgbClr val="FF0000"/>
              </a:solidFill>
            </a:endParaRPr>
          </a:p>
          <a:p>
            <a:r>
              <a:rPr lang="pt-PT" dirty="0"/>
              <a:t> </a:t>
            </a:r>
            <a:endParaRPr lang="pt-BR" dirty="0"/>
          </a:p>
        </p:txBody>
      </p:sp>
      <p:sp>
        <p:nvSpPr>
          <p:cNvPr id="6" name="Retângulo 5"/>
          <p:cNvSpPr/>
          <p:nvPr/>
        </p:nvSpPr>
        <p:spPr>
          <a:xfrm>
            <a:off x="755576" y="4581128"/>
            <a:ext cx="770485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PT" dirty="0" smtClean="0"/>
              <a:t>Um retorno de 15% e cerca de US$ 226 milhões de benefício líquido</a:t>
            </a:r>
          </a:p>
          <a:p>
            <a:r>
              <a:rPr lang="pt-PT" dirty="0" smtClean="0"/>
              <a:t>O total de benefícios são 73% mais elevados do que os custos, dando amplo espaço para incertezas ao longo do ciclo de vida das intervenções.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44291818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8" name="Imagem 77" descr="Logo Governo do Estado SML .pn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3500" y="6186494"/>
            <a:ext cx="1484313" cy="612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Seta para baixo 5"/>
          <p:cNvSpPr/>
          <p:nvPr/>
        </p:nvSpPr>
        <p:spPr>
          <a:xfrm>
            <a:off x="4000500" y="4143380"/>
            <a:ext cx="484188" cy="50975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BR"/>
          </a:p>
        </p:txBody>
      </p:sp>
      <p:sp>
        <p:nvSpPr>
          <p:cNvPr id="7" name="Retângulo 6"/>
          <p:cNvSpPr/>
          <p:nvPr/>
        </p:nvSpPr>
        <p:spPr>
          <a:xfrm>
            <a:off x="1627188" y="4797152"/>
            <a:ext cx="5715000" cy="169572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BR" sz="3600" u="sng" dirty="0" smtClean="0">
                <a:solidFill>
                  <a:srgbClr val="FF0000"/>
                </a:solidFill>
              </a:rPr>
              <a:t>PARA RELEMBRAR</a:t>
            </a:r>
          </a:p>
          <a:p>
            <a:pPr algn="ctr">
              <a:defRPr/>
            </a:pPr>
            <a:r>
              <a:rPr lang="pt-BR" sz="3600" dirty="0" smtClean="0">
                <a:solidFill>
                  <a:schemeClr val="tx1"/>
                </a:solidFill>
              </a:rPr>
              <a:t> NESTE FINAL DE EXECUÇÃO DO PROJETO</a:t>
            </a:r>
            <a:endParaRPr lang="pt-BR" sz="3600" dirty="0">
              <a:solidFill>
                <a:schemeClr val="tx1"/>
              </a:solidFill>
            </a:endParaRPr>
          </a:p>
        </p:txBody>
      </p:sp>
      <p:pic>
        <p:nvPicPr>
          <p:cNvPr id="11265" name="Picture 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428862" y="214290"/>
            <a:ext cx="3394083" cy="381635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</p:pic>
      <p:pic>
        <p:nvPicPr>
          <p:cNvPr id="8" name="Picture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23976" y="5981419"/>
            <a:ext cx="532737" cy="745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84643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to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10399371"/>
              </p:ext>
            </p:extLst>
          </p:nvPr>
        </p:nvGraphicFramePr>
        <p:xfrm>
          <a:off x="984900" y="1322316"/>
          <a:ext cx="6984776" cy="424819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95" r:id="rId3" imgW="4334265" imgH="2724917" progId="">
                  <p:embed/>
                </p:oleObj>
              </mc:Choice>
              <mc:Fallback>
                <p:oleObj r:id="rId3" imgW="4334265" imgH="2724917" progId="">
                  <p:embed/>
                  <p:pic>
                    <p:nvPicPr>
                      <p:cNvPr id="0" name="Objeto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84900" y="1322316"/>
                        <a:ext cx="6984776" cy="424819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6" name="Imagem 8" descr="Logo Governo do Estado SML .png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26384" y="6286520"/>
            <a:ext cx="1373782" cy="4413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23976" y="5981419"/>
            <a:ext cx="640512" cy="745200"/>
          </a:xfrm>
          <a:prstGeom prst="rect">
            <a:avLst/>
          </a:prstGeom>
        </p:spPr>
      </p:pic>
      <p:sp>
        <p:nvSpPr>
          <p:cNvPr id="5" name="Retângulo 4"/>
          <p:cNvSpPr/>
          <p:nvPr/>
        </p:nvSpPr>
        <p:spPr>
          <a:xfrm>
            <a:off x="107504" y="5607411"/>
            <a:ext cx="4176464" cy="62990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 smtClean="0"/>
              <a:t>COMPOSIÇÃO  - 13 Instituições/Secretarias</a:t>
            </a:r>
            <a:endParaRPr lang="pt-BR" dirty="0"/>
          </a:p>
        </p:txBody>
      </p:sp>
      <p:sp>
        <p:nvSpPr>
          <p:cNvPr id="3" name="Retângulo 2"/>
          <p:cNvSpPr/>
          <p:nvPr/>
        </p:nvSpPr>
        <p:spPr>
          <a:xfrm>
            <a:off x="467544" y="1146448"/>
            <a:ext cx="2232248" cy="141845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400" dirty="0" smtClean="0"/>
              <a:t>COMITÊ GESTOR DO PROJETO</a:t>
            </a:r>
            <a:endParaRPr lang="pt-BR" sz="2400" dirty="0"/>
          </a:p>
        </p:txBody>
      </p:sp>
      <p:sp>
        <p:nvSpPr>
          <p:cNvPr id="9" name="Elipse 8"/>
          <p:cNvSpPr/>
          <p:nvPr/>
        </p:nvSpPr>
        <p:spPr>
          <a:xfrm>
            <a:off x="5580112" y="1340768"/>
            <a:ext cx="3528392" cy="172819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400" dirty="0" smtClean="0"/>
              <a:t>UNIDADE DE GESTÃO</a:t>
            </a:r>
          </a:p>
          <a:p>
            <a:pPr algn="ctr"/>
            <a:r>
              <a:rPr lang="pt-BR" sz="2400" dirty="0" smtClean="0"/>
              <a:t> DO PROJETO - UGP</a:t>
            </a:r>
            <a:endParaRPr lang="pt-BR" sz="2400" dirty="0"/>
          </a:p>
        </p:txBody>
      </p:sp>
      <p:sp>
        <p:nvSpPr>
          <p:cNvPr id="12" name="Seta para baixo 11"/>
          <p:cNvSpPr/>
          <p:nvPr/>
        </p:nvSpPr>
        <p:spPr>
          <a:xfrm>
            <a:off x="755576" y="2924944"/>
            <a:ext cx="484632" cy="223224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3" name="Seta para baixo 12"/>
          <p:cNvSpPr/>
          <p:nvPr/>
        </p:nvSpPr>
        <p:spPr>
          <a:xfrm>
            <a:off x="7956376" y="3068960"/>
            <a:ext cx="484632" cy="158417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4" name="Elipse 13"/>
          <p:cNvSpPr/>
          <p:nvPr/>
        </p:nvSpPr>
        <p:spPr>
          <a:xfrm>
            <a:off x="6372200" y="4725144"/>
            <a:ext cx="2771800" cy="129614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 smtClean="0"/>
              <a:t>14 TÉCNICOS -UGP +  9 RESPONSÁVEIS POR PROGRAMAS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6562538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Imagem 16" descr="Organograma Coordenação SWAp - 19 Abril 201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2678" y="821537"/>
            <a:ext cx="8062726" cy="5271759"/>
          </a:xfrm>
          <a:prstGeom prst="rect">
            <a:avLst/>
          </a:prstGeom>
        </p:spPr>
      </p:pic>
      <p:sp>
        <p:nvSpPr>
          <p:cNvPr id="7" name="Retângulo 71"/>
          <p:cNvSpPr/>
          <p:nvPr/>
        </p:nvSpPr>
        <p:spPr>
          <a:xfrm flipH="1">
            <a:off x="971600" y="6564313"/>
            <a:ext cx="7885113" cy="17462"/>
          </a:xfrm>
          <a:prstGeom prst="rect">
            <a:avLst/>
          </a:prstGeom>
          <a:gradFill flip="none" rotWithShape="1">
            <a:gsLst>
              <a:gs pos="0">
                <a:srgbClr val="002060"/>
              </a:gs>
              <a:gs pos="39999">
                <a:srgbClr val="0070C0"/>
              </a:gs>
              <a:gs pos="70000">
                <a:srgbClr val="00B0F0"/>
              </a:gs>
              <a:gs pos="100000">
                <a:schemeClr val="bg1"/>
              </a:gs>
            </a:gsLst>
            <a:lin ang="108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BR" dirty="0"/>
          </a:p>
        </p:txBody>
      </p:sp>
      <p:pic>
        <p:nvPicPr>
          <p:cNvPr id="11" name="Imagem 10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5968039"/>
            <a:ext cx="694820" cy="745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Retângulo 11"/>
          <p:cNvSpPr/>
          <p:nvPr/>
        </p:nvSpPr>
        <p:spPr>
          <a:xfrm rot="16200000">
            <a:off x="4539456" y="-3983831"/>
            <a:ext cx="315913" cy="8893175"/>
          </a:xfrm>
          <a:prstGeom prst="rect">
            <a:avLst/>
          </a:prstGeom>
          <a:gradFill>
            <a:gsLst>
              <a:gs pos="0">
                <a:schemeClr val="tx2">
                  <a:lumMod val="50000"/>
                </a:schemeClr>
              </a:gs>
              <a:gs pos="52000">
                <a:schemeClr val="tx2">
                  <a:lumMod val="50000"/>
                </a:schemeClr>
              </a:gs>
              <a:gs pos="85000">
                <a:schemeClr val="tx2">
                  <a:lumMod val="60000"/>
                  <a:lumOff val="40000"/>
                  <a:alpha val="28000"/>
                </a:schemeClr>
              </a:gs>
              <a:gs pos="100000">
                <a:schemeClr val="tx2">
                  <a:lumMod val="20000"/>
                  <a:lumOff val="80000"/>
                  <a:alpha val="3000"/>
                </a:schemeClr>
              </a:gs>
            </a:gsLst>
            <a:lin ang="16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BR" dirty="0"/>
          </a:p>
        </p:txBody>
      </p:sp>
      <p:sp>
        <p:nvSpPr>
          <p:cNvPr id="13" name="CaixaDeTexto 12"/>
          <p:cNvSpPr txBox="1"/>
          <p:nvPr/>
        </p:nvSpPr>
        <p:spPr>
          <a:xfrm>
            <a:off x="5472113" y="11113"/>
            <a:ext cx="3671887" cy="338554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1600" b="1" dirty="0" smtClean="0">
                <a:solidFill>
                  <a:schemeClr val="tx2">
                    <a:lumMod val="50000"/>
                  </a:schemeClr>
                </a:solidFill>
                <a:latin typeface="+mn-lt"/>
              </a:rPr>
              <a:t>O PROJETO</a:t>
            </a:r>
          </a:p>
        </p:txBody>
      </p:sp>
      <p:sp>
        <p:nvSpPr>
          <p:cNvPr id="14" name="CaixaDeTexto 14"/>
          <p:cNvSpPr txBox="1"/>
          <p:nvPr/>
        </p:nvSpPr>
        <p:spPr>
          <a:xfrm>
            <a:off x="4407492" y="290683"/>
            <a:ext cx="473650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endParaRPr lang="pt-BR" sz="1600" b="1" dirty="0">
              <a:solidFill>
                <a:schemeClr val="bg1"/>
              </a:solidFill>
            </a:endParaRPr>
          </a:p>
        </p:txBody>
      </p:sp>
      <p:sp>
        <p:nvSpPr>
          <p:cNvPr id="15" name="CaixaDeTexto 14"/>
          <p:cNvSpPr txBox="1"/>
          <p:nvPr/>
        </p:nvSpPr>
        <p:spPr>
          <a:xfrm>
            <a:off x="683568" y="290683"/>
            <a:ext cx="846043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pt-BR" sz="1600" b="1" dirty="0">
                <a:solidFill>
                  <a:schemeClr val="bg1"/>
                </a:solidFill>
              </a:rPr>
              <a:t>UNIDADE DE GESTÃO DO </a:t>
            </a:r>
            <a:r>
              <a:rPr lang="pt-BR" sz="1600" b="1" dirty="0" smtClean="0">
                <a:solidFill>
                  <a:schemeClr val="bg1"/>
                </a:solidFill>
              </a:rPr>
              <a:t>PROJETO – CRIADA DECRETO 5.133    de  2012 </a:t>
            </a:r>
            <a:endParaRPr lang="pt-BR" sz="1600" b="1" dirty="0">
              <a:solidFill>
                <a:schemeClr val="bg1"/>
              </a:solidFill>
            </a:endParaRPr>
          </a:p>
        </p:txBody>
      </p:sp>
      <p:pic>
        <p:nvPicPr>
          <p:cNvPr id="16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23976" y="5981419"/>
            <a:ext cx="532737" cy="745200"/>
          </a:xfrm>
          <a:prstGeom prst="rect">
            <a:avLst/>
          </a:prstGeom>
        </p:spPr>
      </p:pic>
      <p:sp>
        <p:nvSpPr>
          <p:cNvPr id="19" name="Espaço Reservado para Data 14"/>
          <p:cNvSpPr>
            <a:spLocks noGrp="1"/>
          </p:cNvSpPr>
          <p:nvPr/>
        </p:nvSpPr>
        <p:spPr>
          <a:xfrm>
            <a:off x="899592" y="6597352"/>
            <a:ext cx="2133600" cy="11588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pt-BR"/>
            </a:defPPr>
            <a:lvl1pPr algn="l" rtl="0" eaLnBrk="1" fontAlgn="auto" hangingPunct="1">
              <a:spcBef>
                <a:spcPts val="0"/>
              </a:spcBef>
              <a:spcAft>
                <a:spcPts val="0"/>
              </a:spcAft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pt-BR" sz="600" dirty="0"/>
              <a:t>V.1.0 </a:t>
            </a:r>
            <a:r>
              <a:rPr lang="pt-BR" sz="600" dirty="0" smtClean="0"/>
              <a:t>– 01/12/2015</a:t>
            </a:r>
            <a:endParaRPr lang="pt-BR" sz="600" dirty="0"/>
          </a:p>
        </p:txBody>
      </p:sp>
    </p:spTree>
    <p:extLst>
      <p:ext uri="{BB962C8B-B14F-4D97-AF65-F5344CB8AC3E}">
        <p14:creationId xmlns:p14="http://schemas.microsoft.com/office/powerpoint/2010/main" val="34120643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>
                <a:solidFill>
                  <a:srgbClr val="FF0000"/>
                </a:solidFill>
              </a:rPr>
              <a:t>EQUIPE PROJETO MULTISSETORIAL</a:t>
            </a:r>
            <a:endParaRPr lang="pt-BR" dirty="0">
              <a:solidFill>
                <a:srgbClr val="FF0000"/>
              </a:solidFill>
            </a:endParaRPr>
          </a:p>
        </p:txBody>
      </p:sp>
      <p:graphicFrame>
        <p:nvGraphicFramePr>
          <p:cNvPr id="4" name="Tabe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85693734"/>
              </p:ext>
            </p:extLst>
          </p:nvPr>
        </p:nvGraphicFramePr>
        <p:xfrm>
          <a:off x="683568" y="1556789"/>
          <a:ext cx="7920880" cy="4320483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052839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4868041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237633">
                <a:tc gridSpan="2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100" baseline="0" dirty="0" smtClean="0">
                          <a:effectLst/>
                          <a:latin typeface="+mn-lt"/>
                          <a:ea typeface="+mn-ea"/>
                          <a:cs typeface="+mn-cs"/>
                        </a:rPr>
                        <a:t>N</a:t>
                      </a:r>
                      <a:r>
                        <a:rPr lang="pt-BR" sz="1100" dirty="0" smtClean="0">
                          <a:effectLst/>
                        </a:rPr>
                        <a:t>STOR BRAGAGNOLO</a:t>
                      </a:r>
                      <a:r>
                        <a:rPr lang="pt-BR" sz="1100" baseline="0" dirty="0" smtClean="0">
                          <a:effectLst/>
                          <a:latin typeface="+mn-lt"/>
                          <a:cs typeface="Times New Roman"/>
                        </a:rPr>
                        <a:t>                                           </a:t>
                      </a:r>
                      <a:r>
                        <a:rPr lang="pt-BR" sz="1100" baseline="0" dirty="0" smtClean="0">
                          <a:effectLst/>
                          <a:latin typeface="+mn-lt"/>
                          <a:ea typeface="+mn-ea"/>
                          <a:cs typeface="+mn-cs"/>
                        </a:rPr>
                        <a:t>COORDENAÇÃO GERAL  DO PROJETO</a:t>
                      </a:r>
                      <a:endParaRPr lang="pt-BR" sz="11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23664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100" dirty="0" smtClean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NESTOR BRAGAGNOLO</a:t>
                      </a:r>
                      <a:endParaRPr lang="pt-BR" sz="11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100" dirty="0" smtClean="0">
                          <a:solidFill>
                            <a:srgbClr val="FF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COORDENADOR ADJUNTO</a:t>
                      </a:r>
                      <a:endParaRPr lang="pt-BR" sz="1100" dirty="0">
                        <a:solidFill>
                          <a:srgbClr val="FF0000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23664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100">
                          <a:effectLst/>
                        </a:rPr>
                        <a:t>TOBIAS DE FREITAS PRANDO</a:t>
                      </a:r>
                      <a:endParaRPr lang="pt-BR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100" dirty="0" smtClean="0">
                          <a:solidFill>
                            <a:srgbClr val="FF0000"/>
                          </a:solidFill>
                          <a:effectLst/>
                        </a:rPr>
                        <a:t>COORDENADOR</a:t>
                      </a:r>
                      <a:r>
                        <a:rPr lang="pt-BR" sz="1100" baseline="0" dirty="0" smtClean="0">
                          <a:solidFill>
                            <a:srgbClr val="FF0000"/>
                          </a:solidFill>
                          <a:effectLst/>
                        </a:rPr>
                        <a:t> </a:t>
                      </a:r>
                      <a:r>
                        <a:rPr lang="pt-BR" sz="1100" dirty="0" smtClean="0">
                          <a:solidFill>
                            <a:srgbClr val="FF0000"/>
                          </a:solidFill>
                          <a:effectLst/>
                        </a:rPr>
                        <a:t> </a:t>
                      </a:r>
                      <a:r>
                        <a:rPr lang="pt-BR" sz="1100" dirty="0">
                          <a:solidFill>
                            <a:srgbClr val="FF0000"/>
                          </a:solidFill>
                          <a:effectLst/>
                        </a:rPr>
                        <a:t>FINANCEIRO</a:t>
                      </a:r>
                      <a:endParaRPr lang="pt-BR" sz="1100" dirty="0">
                        <a:solidFill>
                          <a:srgbClr val="FF0000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23664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100">
                          <a:effectLst/>
                        </a:rPr>
                        <a:t>ADRIANA T. BORA</a:t>
                      </a:r>
                      <a:endParaRPr lang="pt-BR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100" dirty="0">
                          <a:effectLst/>
                        </a:rPr>
                        <a:t>EQUIPE </a:t>
                      </a:r>
                      <a:r>
                        <a:rPr lang="pt-BR" sz="1100" dirty="0" smtClean="0">
                          <a:effectLst/>
                        </a:rPr>
                        <a:t>FINANCEIRA E</a:t>
                      </a:r>
                      <a:r>
                        <a:rPr lang="pt-BR" sz="1100" baseline="0" dirty="0" smtClean="0">
                          <a:effectLst/>
                        </a:rPr>
                        <a:t>  RESPONSÁVEL PELO  SIGMA</a:t>
                      </a:r>
                      <a:endParaRPr lang="pt-BR" sz="11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23664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100">
                          <a:effectLst/>
                        </a:rPr>
                        <a:t>LUCAS RODRIGUES MACIEL</a:t>
                      </a:r>
                      <a:endParaRPr lang="pt-BR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100" dirty="0" smtClean="0">
                          <a:solidFill>
                            <a:srgbClr val="FF0000"/>
                          </a:solidFill>
                          <a:effectLst/>
                        </a:rPr>
                        <a:t>COORDENADOR</a:t>
                      </a:r>
                      <a:r>
                        <a:rPr lang="pt-BR" sz="1100" baseline="0" dirty="0" smtClean="0">
                          <a:solidFill>
                            <a:srgbClr val="FF0000"/>
                          </a:solidFill>
                          <a:effectLst/>
                        </a:rPr>
                        <a:t> </a:t>
                      </a:r>
                      <a:r>
                        <a:rPr lang="pt-BR" sz="1100" dirty="0" smtClean="0">
                          <a:solidFill>
                            <a:srgbClr val="FF0000"/>
                          </a:solidFill>
                          <a:effectLst/>
                        </a:rPr>
                        <a:t> </a:t>
                      </a:r>
                      <a:r>
                        <a:rPr lang="pt-BR" sz="1100" dirty="0">
                          <a:solidFill>
                            <a:srgbClr val="FF0000"/>
                          </a:solidFill>
                          <a:effectLst/>
                        </a:rPr>
                        <a:t>DE </a:t>
                      </a:r>
                      <a:r>
                        <a:rPr lang="pt-BR" sz="1100" dirty="0" smtClean="0">
                          <a:solidFill>
                            <a:srgbClr val="FF0000"/>
                          </a:solidFill>
                          <a:effectLst/>
                        </a:rPr>
                        <a:t>AQUISIÇÕES</a:t>
                      </a:r>
                      <a:endParaRPr lang="pt-BR" sz="1100" dirty="0">
                        <a:solidFill>
                          <a:srgbClr val="FF0000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23664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100" dirty="0">
                          <a:effectLst/>
                        </a:rPr>
                        <a:t>NAYARA LOBO CARNEIRO GALERA</a:t>
                      </a:r>
                      <a:endParaRPr lang="pt-BR" sz="11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100" dirty="0">
                          <a:effectLst/>
                        </a:rPr>
                        <a:t>EQUIPE DE AQUISIÇÕES </a:t>
                      </a:r>
                      <a:endParaRPr lang="pt-BR" sz="11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23664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100" dirty="0">
                          <a:effectLst/>
                        </a:rPr>
                        <a:t>RICARDO  FERNANDES BEZERRA</a:t>
                      </a:r>
                      <a:endParaRPr lang="pt-BR" sz="11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100" dirty="0">
                          <a:effectLst/>
                        </a:rPr>
                        <a:t>EQUIPE DE AQUISIÇÕES </a:t>
                      </a:r>
                      <a:endParaRPr lang="pt-BR" sz="11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23664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100" dirty="0">
                          <a:effectLst/>
                        </a:rPr>
                        <a:t>LUCAS GARCIA FERREIRA MARTINS</a:t>
                      </a:r>
                      <a:endParaRPr lang="pt-BR" sz="11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100" dirty="0" smtClean="0">
                          <a:effectLst/>
                        </a:rPr>
                        <a:t>EQUIPE DE AQUISIÇÕES - TRADUTOR</a:t>
                      </a:r>
                      <a:endParaRPr lang="pt-BR" sz="11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3664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100" dirty="0">
                          <a:effectLst/>
                        </a:rPr>
                        <a:t>SIRLEI BARCHIK</a:t>
                      </a:r>
                      <a:endParaRPr lang="pt-BR" sz="11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100" dirty="0">
                          <a:effectLst/>
                        </a:rPr>
                        <a:t>EQUIPE DE AQUISIÇÕES </a:t>
                      </a:r>
                      <a:endParaRPr lang="pt-BR" sz="11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  <a:tr h="48801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100" dirty="0">
                          <a:effectLst/>
                        </a:rPr>
                        <a:t>SONIA MARIA DOS SANTOS</a:t>
                      </a:r>
                      <a:endParaRPr lang="pt-BR" sz="11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100" dirty="0">
                          <a:effectLst/>
                        </a:rPr>
                        <a:t>SETOR SAÚDE 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100" dirty="0">
                          <a:solidFill>
                            <a:srgbClr val="FF0000"/>
                          </a:solidFill>
                          <a:effectLst/>
                        </a:rPr>
                        <a:t>RESPONSÁVEL PELO MONITORAMENTO E AVALIAÇÃO</a:t>
                      </a:r>
                      <a:endParaRPr lang="pt-BR" sz="1100" dirty="0">
                        <a:solidFill>
                          <a:srgbClr val="FF0000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10008"/>
                  </a:ext>
                </a:extLst>
              </a:tr>
              <a:tr h="48801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100">
                          <a:effectLst/>
                        </a:rPr>
                        <a:t>SANDRA CRISTINA LINS DOS SANTOS</a:t>
                      </a:r>
                      <a:endParaRPr lang="pt-BR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100" dirty="0">
                          <a:effectLst/>
                        </a:rPr>
                        <a:t>SETOR EDUCAÇÃO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100" dirty="0">
                          <a:solidFill>
                            <a:srgbClr val="FF0000"/>
                          </a:solidFill>
                          <a:effectLst/>
                        </a:rPr>
                        <a:t>RESPONSÁVEL POR SALVAGUARDAS </a:t>
                      </a:r>
                      <a:r>
                        <a:rPr lang="pt-BR" sz="1100" dirty="0" smtClean="0">
                          <a:solidFill>
                            <a:srgbClr val="FF0000"/>
                          </a:solidFill>
                          <a:effectLst/>
                        </a:rPr>
                        <a:t>SOCIAIS E</a:t>
                      </a:r>
                      <a:r>
                        <a:rPr lang="pt-BR" sz="1100" baseline="0" dirty="0" smtClean="0">
                          <a:solidFill>
                            <a:srgbClr val="FF0000"/>
                          </a:solidFill>
                          <a:effectLst/>
                        </a:rPr>
                        <a:t> REASSENTAMENTO INVOLUNTÁRIO</a:t>
                      </a:r>
                      <a:endParaRPr lang="pt-BR" sz="1100" dirty="0">
                        <a:solidFill>
                          <a:srgbClr val="FF0000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10009"/>
                  </a:ext>
                </a:extLst>
              </a:tr>
              <a:tr h="48801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100">
                          <a:effectLst/>
                        </a:rPr>
                        <a:t>JULIA CAROLINA RUBEL</a:t>
                      </a:r>
                      <a:endParaRPr lang="pt-BR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100" dirty="0">
                          <a:effectLst/>
                        </a:rPr>
                        <a:t>SETOR MEIO AMBIENTE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100" dirty="0">
                          <a:solidFill>
                            <a:srgbClr val="FF0000"/>
                          </a:solidFill>
                          <a:effectLst/>
                        </a:rPr>
                        <a:t>RESPONSÁVEL POR SALVAGUARDAS AMBIENTAIS</a:t>
                      </a:r>
                      <a:endParaRPr lang="pt-BR" sz="1100" dirty="0">
                        <a:solidFill>
                          <a:srgbClr val="FF0000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10010"/>
                  </a:ext>
                </a:extLst>
              </a:tr>
              <a:tr h="23664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100">
                          <a:effectLst/>
                        </a:rPr>
                        <a:t>JOSÉ CARLOS ALBERTO ESPINOSA ALIAGA</a:t>
                      </a:r>
                      <a:endParaRPr lang="pt-BR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100">
                          <a:effectLst/>
                        </a:rPr>
                        <a:t>SETOR AGRICULTURA</a:t>
                      </a:r>
                      <a:endParaRPr lang="pt-BR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10011"/>
                  </a:ext>
                </a:extLst>
              </a:tr>
              <a:tr h="23664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100" dirty="0">
                          <a:effectLst/>
                        </a:rPr>
                        <a:t>HEILINNY HUNDSDORFER</a:t>
                      </a:r>
                      <a:endParaRPr lang="pt-BR" sz="11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100">
                          <a:effectLst/>
                        </a:rPr>
                        <a:t>SETOR EDUCAÇÃO</a:t>
                      </a:r>
                      <a:endParaRPr lang="pt-BR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10012"/>
                  </a:ext>
                </a:extLst>
              </a:tr>
              <a:tr h="252396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100" dirty="0">
                          <a:effectLst/>
                        </a:rPr>
                        <a:t>LUCINÉIA MENEZES ROSA MEISTER</a:t>
                      </a:r>
                      <a:endParaRPr lang="pt-BR" sz="11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100" dirty="0">
                          <a:effectLst/>
                        </a:rPr>
                        <a:t>ADMINISTRATIVA </a:t>
                      </a:r>
                      <a:endParaRPr lang="pt-BR" sz="11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10014"/>
                  </a:ext>
                </a:extLst>
              </a:tr>
            </a:tbl>
          </a:graphicData>
        </a:graphic>
      </p:graphicFrame>
      <p:pic>
        <p:nvPicPr>
          <p:cNvPr id="5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03759" y="5981419"/>
            <a:ext cx="532737" cy="745200"/>
          </a:xfrm>
          <a:prstGeom prst="rect">
            <a:avLst/>
          </a:prstGeom>
        </p:spPr>
      </p:pic>
      <p:pic>
        <p:nvPicPr>
          <p:cNvPr id="6" name="Imagem 8" descr="Logo Governo do Estado SML 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6384" y="6286520"/>
            <a:ext cx="1373782" cy="4413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0480332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>
                <a:solidFill>
                  <a:srgbClr val="FF0000"/>
                </a:solidFill>
              </a:rPr>
              <a:t>ATRIBUIÇÕES DO COMITE GESTOR</a:t>
            </a:r>
            <a:endParaRPr lang="pt-BR" dirty="0">
              <a:solidFill>
                <a:srgbClr val="FF0000"/>
              </a:solidFill>
            </a:endParaRPr>
          </a:p>
        </p:txBody>
      </p:sp>
      <p:sp>
        <p:nvSpPr>
          <p:cNvPr id="4" name="Retângulo 3"/>
          <p:cNvSpPr/>
          <p:nvPr/>
        </p:nvSpPr>
        <p:spPr>
          <a:xfrm>
            <a:off x="531992" y="1701963"/>
            <a:ext cx="8000448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pt-BR" sz="2000" dirty="0"/>
              <a:t>	</a:t>
            </a:r>
            <a:r>
              <a:rPr lang="pt-BR" sz="2000" u="sng" dirty="0">
                <a:solidFill>
                  <a:srgbClr val="FF0000"/>
                </a:solidFill>
              </a:rPr>
              <a:t>Promover a articulação do Projeto com as unidades executoras que representa </a:t>
            </a:r>
            <a:r>
              <a:rPr lang="pt-BR" sz="2000" dirty="0"/>
              <a:t>e com os demais setores representativos da sociedade paranaense;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pt-BR" sz="2000" dirty="0"/>
              <a:t>	</a:t>
            </a:r>
            <a:r>
              <a:rPr lang="pt-BR" sz="2000" u="sng" dirty="0">
                <a:solidFill>
                  <a:srgbClr val="FF0000"/>
                </a:solidFill>
              </a:rPr>
              <a:t>Participar do acompanhamento da execução do Projeto</a:t>
            </a:r>
            <a:r>
              <a:rPr lang="pt-BR" sz="2000" u="sng" dirty="0"/>
              <a:t>, </a:t>
            </a:r>
            <a:r>
              <a:rPr lang="pt-BR" sz="2000" u="sng" dirty="0">
                <a:solidFill>
                  <a:srgbClr val="FF0000"/>
                </a:solidFill>
              </a:rPr>
              <a:t>visando assegurar a correção das ações implementadas e o atendimento das exigências do Acordo de Empréstimo com o Banco Mundial;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pt-BR" sz="2000" dirty="0"/>
              <a:t>	</a:t>
            </a:r>
            <a:r>
              <a:rPr lang="pt-BR" sz="2000" u="sng" dirty="0">
                <a:solidFill>
                  <a:srgbClr val="FF0000"/>
                </a:solidFill>
              </a:rPr>
              <a:t>Supervisionar e avaliar o desempenho do Projeto, analisando a execução dos relatórios de monitoramento do mesmo, propondo ajustes quando necessário</a:t>
            </a:r>
            <a:r>
              <a:rPr lang="pt-BR" sz="2000" dirty="0">
                <a:solidFill>
                  <a:srgbClr val="FF0000"/>
                </a:solidFill>
              </a:rPr>
              <a:t>;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pt-BR" sz="2000" dirty="0"/>
              <a:t>	Apoiar a Unidade de Gerenciamento do Projeto no desempenho de suas funções</a:t>
            </a:r>
            <a:r>
              <a:rPr lang="pt-BR" sz="2000" dirty="0" smtClean="0"/>
              <a:t>;</a:t>
            </a:r>
            <a:endParaRPr lang="pt-BR" sz="2000" dirty="0"/>
          </a:p>
        </p:txBody>
      </p:sp>
      <p:pic>
        <p:nvPicPr>
          <p:cNvPr id="5" name="Imagem 8" descr="Logo Governo do Estado SML 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6384" y="6286520"/>
            <a:ext cx="1373782" cy="4413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23976" y="5981419"/>
            <a:ext cx="532737" cy="745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15878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utoShape 2" descr="Imagem relacionad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4" name="AutoShape 4" descr="Imagem relacionada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1288180"/>
            <a:ext cx="7200800" cy="42290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Imagem 8" descr="Logo Governo do Estado SML 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6384" y="6300062"/>
            <a:ext cx="1373782" cy="4413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23976" y="5981419"/>
            <a:ext cx="532737" cy="745200"/>
          </a:xfrm>
          <a:prstGeom prst="rect">
            <a:avLst/>
          </a:prstGeom>
        </p:spPr>
      </p:pic>
      <p:sp>
        <p:nvSpPr>
          <p:cNvPr id="8" name="Título 1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pt-BR" smtClean="0">
                <a:solidFill>
                  <a:srgbClr val="FF0000"/>
                </a:solidFill>
              </a:rPr>
              <a:t>PRINCIPAIS COMPROMISSOS  </a:t>
            </a:r>
            <a:endParaRPr lang="pt-BR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08626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>
                <a:solidFill>
                  <a:srgbClr val="FF0000"/>
                </a:solidFill>
              </a:rPr>
              <a:t>CONTRATO  Nº 8201- BR</a:t>
            </a:r>
            <a:endParaRPr lang="pt-BR" dirty="0">
              <a:solidFill>
                <a:srgbClr val="FF0000"/>
              </a:solidFill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 smtClean="0"/>
              <a:t>Assinado em 12 </a:t>
            </a:r>
            <a:r>
              <a:rPr lang="pt-BR" dirty="0"/>
              <a:t>/</a:t>
            </a:r>
            <a:r>
              <a:rPr lang="pt-BR" dirty="0" smtClean="0"/>
              <a:t>12 / 2013;</a:t>
            </a:r>
          </a:p>
          <a:p>
            <a:pPr algn="just"/>
            <a:r>
              <a:rPr lang="pt-BR" dirty="0" smtClean="0"/>
              <a:t>Efetividade do Contrato junto ao Banco Mundial  em 13 de janeiro de 2014;</a:t>
            </a:r>
          </a:p>
          <a:p>
            <a:pPr algn="just"/>
            <a:r>
              <a:rPr lang="pt-BR" dirty="0" smtClean="0"/>
              <a:t>Primeira reestruturação do Contrato - firmada em 05/01/2016;</a:t>
            </a:r>
          </a:p>
          <a:p>
            <a:pPr algn="just"/>
            <a:r>
              <a:rPr lang="pt-BR" dirty="0" smtClean="0"/>
              <a:t>Segunda reestruturação do Contrato – </a:t>
            </a:r>
            <a:r>
              <a:rPr lang="pt-BR" dirty="0" smtClean="0">
                <a:solidFill>
                  <a:srgbClr val="FF0000"/>
                </a:solidFill>
              </a:rPr>
              <a:t>processo iniciou maio de 2016 -  firmada em 26 de maio de 2017;</a:t>
            </a:r>
          </a:p>
          <a:p>
            <a:endParaRPr lang="pt-BR" dirty="0" smtClean="0"/>
          </a:p>
          <a:p>
            <a:endParaRPr lang="pt-BR" dirty="0"/>
          </a:p>
        </p:txBody>
      </p:sp>
      <p:pic>
        <p:nvPicPr>
          <p:cNvPr id="4" name="Imagem 8" descr="Logo Governo do Estado SML 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6384" y="6286520"/>
            <a:ext cx="1373782" cy="4413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23976" y="5981419"/>
            <a:ext cx="532737" cy="745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59959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>
                <a:solidFill>
                  <a:srgbClr val="FF0000"/>
                </a:solidFill>
              </a:rPr>
              <a:t>PRINCIPAIS COMPROMISSOS  </a:t>
            </a:r>
            <a:endParaRPr lang="pt-BR" dirty="0">
              <a:solidFill>
                <a:srgbClr val="FF0000"/>
              </a:solidFill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67544" y="1124744"/>
            <a:ext cx="8229600" cy="4525963"/>
          </a:xfrm>
        </p:spPr>
        <p:txBody>
          <a:bodyPr/>
          <a:lstStyle/>
          <a:p>
            <a:endParaRPr lang="pt-BR" dirty="0" smtClean="0"/>
          </a:p>
          <a:p>
            <a:r>
              <a:rPr lang="pt-BR" dirty="0" smtClean="0"/>
              <a:t>Agilizar a execução do Projeto – alerta -período eleitoral – troca de governador;</a:t>
            </a:r>
          </a:p>
          <a:p>
            <a:r>
              <a:rPr lang="pt-BR" dirty="0" smtClean="0"/>
              <a:t>Finalizar a prestação de contas do primeiro e segundo semestre de 2016;</a:t>
            </a:r>
          </a:p>
          <a:p>
            <a:r>
              <a:rPr lang="pt-BR" dirty="0" smtClean="0"/>
              <a:t>Agilizar a tramitação e assinatura de todos os processos de aquisições ( mais 13 consultorias / aquisições – Componente 2);</a:t>
            </a:r>
          </a:p>
          <a:p>
            <a:r>
              <a:rPr lang="pt-BR" dirty="0" smtClean="0"/>
              <a:t>Reformulação dos 10 Manuais Operativos ( Documento Principal e dos 9 Programas);</a:t>
            </a:r>
          </a:p>
          <a:p>
            <a:endParaRPr lang="pt-BR" dirty="0"/>
          </a:p>
        </p:txBody>
      </p:sp>
      <p:pic>
        <p:nvPicPr>
          <p:cNvPr id="6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23976" y="5981419"/>
            <a:ext cx="532737" cy="745200"/>
          </a:xfrm>
          <a:prstGeom prst="rect">
            <a:avLst/>
          </a:prstGeom>
        </p:spPr>
      </p:pic>
      <p:pic>
        <p:nvPicPr>
          <p:cNvPr id="7" name="Imagem 8" descr="Logo Governo do Estado SML 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6384" y="6286520"/>
            <a:ext cx="1373782" cy="4413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9069390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>
                <a:solidFill>
                  <a:srgbClr val="FF0000"/>
                </a:solidFill>
              </a:rPr>
              <a:t>PRINCIPAIS COMPROMISSOS 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 smtClean="0"/>
              <a:t>Elaborar relatório </a:t>
            </a:r>
            <a:r>
              <a:rPr lang="pt-BR" dirty="0"/>
              <a:t>do primeiro semestre de </a:t>
            </a:r>
            <a:r>
              <a:rPr lang="pt-BR" dirty="0" smtClean="0"/>
              <a:t>2017  - físico e financeiro;</a:t>
            </a:r>
            <a:endParaRPr lang="pt-BR" dirty="0"/>
          </a:p>
          <a:p>
            <a:r>
              <a:rPr lang="pt-BR" dirty="0" smtClean="0"/>
              <a:t>Atualizar  </a:t>
            </a:r>
            <a:r>
              <a:rPr lang="pt-BR" dirty="0"/>
              <a:t>Plano de </a:t>
            </a:r>
            <a:r>
              <a:rPr lang="pt-BR" dirty="0" smtClean="0"/>
              <a:t>Aquisições </a:t>
            </a:r>
            <a:r>
              <a:rPr lang="pt-BR" dirty="0"/>
              <a:t>até o final </a:t>
            </a:r>
            <a:r>
              <a:rPr lang="pt-BR" dirty="0" smtClean="0"/>
              <a:t>Projeto;</a:t>
            </a:r>
          </a:p>
          <a:p>
            <a:r>
              <a:rPr lang="pt-BR" dirty="0" smtClean="0"/>
              <a:t>Avançar na Avaliação de Impacto do Projeto.</a:t>
            </a:r>
            <a:endParaRPr lang="pt-BR" dirty="0"/>
          </a:p>
          <a:p>
            <a:endParaRPr lang="pt-BR" dirty="0"/>
          </a:p>
        </p:txBody>
      </p:sp>
      <p:pic>
        <p:nvPicPr>
          <p:cNvPr id="5" name="Imagem 8" descr="Logo Governo do Estado SML 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6384" y="6300062"/>
            <a:ext cx="1373782" cy="4413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23976" y="5981419"/>
            <a:ext cx="532737" cy="745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2064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tângulo 8"/>
          <p:cNvSpPr/>
          <p:nvPr/>
        </p:nvSpPr>
        <p:spPr>
          <a:xfrm>
            <a:off x="0" y="2255454"/>
            <a:ext cx="3923928" cy="4629930"/>
          </a:xfrm>
          <a:prstGeom prst="rect">
            <a:avLst/>
          </a:prstGeom>
          <a:solidFill>
            <a:schemeClr val="tx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1200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25" name="CaixaDeTexto 24"/>
          <p:cNvSpPr txBox="1"/>
          <p:nvPr/>
        </p:nvSpPr>
        <p:spPr>
          <a:xfrm>
            <a:off x="1691680" y="-961"/>
            <a:ext cx="784473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6000" b="1" dirty="0" smtClean="0">
                <a:solidFill>
                  <a:schemeClr val="tx2">
                    <a:lumMod val="50000"/>
                  </a:schemeClr>
                </a:solidFill>
              </a:rPr>
              <a:t>BANCO MUNDIAL</a:t>
            </a:r>
          </a:p>
        </p:txBody>
      </p:sp>
      <p:sp>
        <p:nvSpPr>
          <p:cNvPr id="10" name="CaixaDeTexto 9"/>
          <p:cNvSpPr txBox="1"/>
          <p:nvPr/>
        </p:nvSpPr>
        <p:spPr>
          <a:xfrm>
            <a:off x="72008" y="2705112"/>
            <a:ext cx="385192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ctr"/>
            <a:r>
              <a:rPr lang="pt-BR" sz="3200" b="1" dirty="0" smtClean="0">
                <a:solidFill>
                  <a:schemeClr val="bg1"/>
                </a:solidFill>
              </a:rPr>
              <a:t>US$ 350 milhões</a:t>
            </a:r>
          </a:p>
        </p:txBody>
      </p:sp>
      <p:sp>
        <p:nvSpPr>
          <p:cNvPr id="11" name="CaixaDeTexto 10"/>
          <p:cNvSpPr txBox="1"/>
          <p:nvPr/>
        </p:nvSpPr>
        <p:spPr>
          <a:xfrm>
            <a:off x="72008" y="2425791"/>
            <a:ext cx="34836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ctr"/>
            <a:r>
              <a:rPr lang="pt-BR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Valor captado</a:t>
            </a:r>
            <a:endParaRPr lang="pt-BR" b="1" dirty="0" smtClean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12" name="CaixaDeTexto 11"/>
          <p:cNvSpPr txBox="1"/>
          <p:nvPr/>
        </p:nvSpPr>
        <p:spPr>
          <a:xfrm>
            <a:off x="72008" y="3723164"/>
            <a:ext cx="385192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ctr"/>
            <a:r>
              <a:rPr lang="pt-BR" sz="4000" b="1" dirty="0" smtClean="0">
                <a:solidFill>
                  <a:schemeClr val="bg1"/>
                </a:solidFill>
              </a:rPr>
              <a:t>12</a:t>
            </a:r>
            <a:endParaRPr lang="pt-BR" sz="3200" b="1" dirty="0" smtClean="0">
              <a:solidFill>
                <a:schemeClr val="bg1"/>
              </a:solidFill>
            </a:endParaRPr>
          </a:p>
        </p:txBody>
      </p:sp>
      <p:sp>
        <p:nvSpPr>
          <p:cNvPr id="13" name="CaixaDeTexto 12"/>
          <p:cNvSpPr txBox="1"/>
          <p:nvPr/>
        </p:nvSpPr>
        <p:spPr>
          <a:xfrm>
            <a:off x="72008" y="3372348"/>
            <a:ext cx="34836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ctr"/>
            <a:r>
              <a:rPr lang="pt-BR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Órgãos executores envolvidos</a:t>
            </a:r>
            <a:endParaRPr lang="pt-BR" b="1" dirty="0" smtClean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15" name="CaixaDeTexto 14"/>
          <p:cNvSpPr txBox="1"/>
          <p:nvPr/>
        </p:nvSpPr>
        <p:spPr>
          <a:xfrm>
            <a:off x="72008" y="4391425"/>
            <a:ext cx="34836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ctr"/>
            <a:r>
              <a:rPr lang="pt-BR" u="sng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PROJETO MULTISSETORIAL</a:t>
            </a:r>
            <a:endParaRPr lang="pt-BR" b="1" u="sng" dirty="0" smtClean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21" name="CaixaDeTexto 20"/>
          <p:cNvSpPr txBox="1"/>
          <p:nvPr/>
        </p:nvSpPr>
        <p:spPr>
          <a:xfrm>
            <a:off x="3995936" y="853544"/>
            <a:ext cx="5148064" cy="56938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200" b="1" dirty="0" smtClean="0">
                <a:solidFill>
                  <a:schemeClr val="tx2">
                    <a:lumMod val="50000"/>
                  </a:schemeClr>
                </a:solidFill>
              </a:rPr>
              <a:t>Setor 1</a:t>
            </a:r>
            <a:endParaRPr lang="pt-BR" sz="1400" b="1" dirty="0" smtClean="0">
              <a:solidFill>
                <a:schemeClr val="tx2">
                  <a:lumMod val="50000"/>
                </a:schemeClr>
              </a:solidFill>
            </a:endParaRPr>
          </a:p>
          <a:p>
            <a:r>
              <a:rPr lang="pt-BR" sz="1600" b="1" dirty="0" smtClean="0">
                <a:solidFill>
                  <a:schemeClr val="tx2">
                    <a:lumMod val="50000"/>
                  </a:schemeClr>
                </a:solidFill>
              </a:rPr>
              <a:t>DESENVOLVIMENTO RURAL SUSTENTÁVEL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14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Desenvolvimento Rural Sustentável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14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Gestão de Solo e Água em </a:t>
            </a:r>
            <a:r>
              <a:rPr lang="pt-BR" sz="1400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Microbacias</a:t>
            </a:r>
            <a:r>
              <a:rPr lang="pt-BR" sz="14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.</a:t>
            </a:r>
          </a:p>
          <a:p>
            <a:r>
              <a:rPr lang="pt-BR" sz="1200" b="1" dirty="0" smtClean="0">
                <a:solidFill>
                  <a:schemeClr val="tx2">
                    <a:lumMod val="50000"/>
                  </a:schemeClr>
                </a:solidFill>
              </a:rPr>
              <a:t>Setor 2</a:t>
            </a:r>
          </a:p>
          <a:p>
            <a:r>
              <a:rPr lang="pt-BR" sz="1600" b="1" dirty="0" smtClean="0">
                <a:solidFill>
                  <a:schemeClr val="tx2">
                    <a:lumMod val="50000"/>
                  </a:schemeClr>
                </a:solidFill>
              </a:rPr>
              <a:t>GESTÃO AMBIENTAL E DE RISCOS E DESASTRES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14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Modernização do Sistema de Licenciamento Ambiental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14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Fortalecimento da Gestão de Riscos Naturais e Antrópicos </a:t>
            </a:r>
          </a:p>
          <a:p>
            <a:r>
              <a:rPr lang="pt-BR" sz="1200" b="1" dirty="0" smtClean="0">
                <a:solidFill>
                  <a:schemeClr val="tx2">
                    <a:lumMod val="50000"/>
                  </a:schemeClr>
                </a:solidFill>
              </a:rPr>
              <a:t>Setor 3</a:t>
            </a:r>
          </a:p>
          <a:p>
            <a:r>
              <a:rPr lang="pt-BR" sz="1600" b="1" dirty="0" smtClean="0">
                <a:solidFill>
                  <a:schemeClr val="tx2">
                    <a:lumMod val="50000"/>
                  </a:schemeClr>
                </a:solidFill>
              </a:rPr>
              <a:t>EDUCAÇÃO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14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Sistema de Avaliação da Aprendizagem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14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Formação em Ação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14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Renova Escola </a:t>
            </a:r>
          </a:p>
          <a:p>
            <a:r>
              <a:rPr lang="pt-BR" sz="1200" b="1" dirty="0" smtClean="0">
                <a:solidFill>
                  <a:schemeClr val="tx2">
                    <a:lumMod val="50000"/>
                  </a:schemeClr>
                </a:solidFill>
              </a:rPr>
              <a:t>Setor 4 </a:t>
            </a:r>
          </a:p>
          <a:p>
            <a:r>
              <a:rPr lang="pt-BR" sz="1600" b="1" dirty="0" smtClean="0">
                <a:solidFill>
                  <a:schemeClr val="tx2">
                    <a:lumMod val="50000"/>
                  </a:schemeClr>
                </a:solidFill>
              </a:rPr>
              <a:t>SAÚDE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14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Rede de Urgência e Emergência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14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Mãe Paranaense </a:t>
            </a:r>
          </a:p>
          <a:p>
            <a:r>
              <a:rPr lang="pt-BR" sz="1200" b="1" dirty="0" smtClean="0">
                <a:solidFill>
                  <a:schemeClr val="tx2">
                    <a:lumMod val="50000"/>
                  </a:schemeClr>
                </a:solidFill>
              </a:rPr>
              <a:t>Setor 5</a:t>
            </a:r>
          </a:p>
          <a:p>
            <a:r>
              <a:rPr lang="pt-BR" sz="1600" b="1" dirty="0" smtClean="0">
                <a:solidFill>
                  <a:schemeClr val="tx2">
                    <a:lumMod val="50000"/>
                  </a:schemeClr>
                </a:solidFill>
              </a:rPr>
              <a:t>GESTÃO DO SETOR PÚBLICO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14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Qualidade Fiscal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14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Modernização Institucional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14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Gestão mais eficiente dos Recursos Humanos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14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Modernização do Sistema de Licenciamento Ambiental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14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Gestão de Riscos Naturais e Antrópicos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14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Educação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14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Saúde  </a:t>
            </a:r>
            <a:endParaRPr lang="pt-BR" sz="14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5" name="Imagem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96" y="223962"/>
            <a:ext cx="1959933" cy="1908894"/>
          </a:xfrm>
          <a:prstGeom prst="rect">
            <a:avLst/>
          </a:prstGeom>
        </p:spPr>
      </p:pic>
      <p:sp>
        <p:nvSpPr>
          <p:cNvPr id="6" name="CaixaDeTexto 5"/>
          <p:cNvSpPr txBox="1"/>
          <p:nvPr/>
        </p:nvSpPr>
        <p:spPr>
          <a:xfrm>
            <a:off x="701605" y="3804396"/>
            <a:ext cx="120686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b="1" dirty="0">
                <a:solidFill>
                  <a:schemeClr val="bg1"/>
                </a:solidFill>
              </a:rPr>
              <a:t>entidades</a:t>
            </a:r>
            <a:r>
              <a:rPr lang="pt-BR" sz="2800" b="1" dirty="0">
                <a:solidFill>
                  <a:schemeClr val="bg1"/>
                </a:solidFill>
              </a:rPr>
              <a:t> </a:t>
            </a:r>
          </a:p>
        </p:txBody>
      </p:sp>
      <p:grpSp>
        <p:nvGrpSpPr>
          <p:cNvPr id="18" name="Grupo 17"/>
          <p:cNvGrpSpPr/>
          <p:nvPr/>
        </p:nvGrpSpPr>
        <p:grpSpPr>
          <a:xfrm>
            <a:off x="35496" y="4881354"/>
            <a:ext cx="1321473" cy="707886"/>
            <a:chOff x="35496" y="4639009"/>
            <a:chExt cx="1321473" cy="707886"/>
          </a:xfrm>
        </p:grpSpPr>
        <p:sp>
          <p:nvSpPr>
            <p:cNvPr id="14" name="CaixaDeTexto 13"/>
            <p:cNvSpPr txBox="1"/>
            <p:nvPr/>
          </p:nvSpPr>
          <p:spPr>
            <a:xfrm>
              <a:off x="35496" y="4639009"/>
              <a:ext cx="557589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fontAlgn="ctr"/>
              <a:r>
                <a:rPr lang="pt-BR" sz="4000" b="1" dirty="0" smtClean="0">
                  <a:solidFill>
                    <a:schemeClr val="bg1"/>
                  </a:solidFill>
                </a:rPr>
                <a:t>5</a:t>
              </a:r>
              <a:r>
                <a:rPr lang="pt-BR" sz="3200" b="1" dirty="0" smtClean="0">
                  <a:solidFill>
                    <a:schemeClr val="bg1"/>
                  </a:solidFill>
                </a:rPr>
                <a:t> </a:t>
              </a:r>
            </a:p>
          </p:txBody>
        </p:sp>
        <p:sp>
          <p:nvSpPr>
            <p:cNvPr id="26" name="CaixaDeTexto 25"/>
            <p:cNvSpPr txBox="1"/>
            <p:nvPr/>
          </p:nvSpPr>
          <p:spPr>
            <a:xfrm>
              <a:off x="426906" y="4842839"/>
              <a:ext cx="93006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fontAlgn="ctr"/>
              <a:r>
                <a:rPr lang="pt-BR" b="1" dirty="0">
                  <a:solidFill>
                    <a:schemeClr val="bg1"/>
                  </a:solidFill>
                </a:rPr>
                <a:t>setores </a:t>
              </a:r>
            </a:p>
          </p:txBody>
        </p:sp>
      </p:grpSp>
      <p:sp>
        <p:nvSpPr>
          <p:cNvPr id="7" name="AutoShape 4" descr="http://upload.wikimedia.org/wikipedia/commons/f/f0/Button_Icon_Yellow.sv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8" name="AutoShape 6" descr="http://upload.wikimedia.org/wikipedia/commons/f/f0/Button_Icon_Yellow.svg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grpSp>
        <p:nvGrpSpPr>
          <p:cNvPr id="2" name="Grupo 1"/>
          <p:cNvGrpSpPr/>
          <p:nvPr/>
        </p:nvGrpSpPr>
        <p:grpSpPr>
          <a:xfrm>
            <a:off x="86296" y="5673442"/>
            <a:ext cx="3396395" cy="707886"/>
            <a:chOff x="86296" y="5064897"/>
            <a:chExt cx="3396395" cy="707886"/>
          </a:xfrm>
        </p:grpSpPr>
        <p:sp>
          <p:nvSpPr>
            <p:cNvPr id="27" name="CaixaDeTexto 26"/>
            <p:cNvSpPr txBox="1"/>
            <p:nvPr/>
          </p:nvSpPr>
          <p:spPr>
            <a:xfrm>
              <a:off x="423157" y="5234174"/>
              <a:ext cx="125560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fontAlgn="ctr"/>
              <a:r>
                <a:rPr lang="pt-BR" b="1" dirty="0" smtClean="0">
                  <a:solidFill>
                    <a:schemeClr val="bg1"/>
                  </a:solidFill>
                </a:rPr>
                <a:t>Programas </a:t>
              </a:r>
              <a:endParaRPr lang="pt-BR" b="1" dirty="0">
                <a:solidFill>
                  <a:schemeClr val="bg1"/>
                </a:solidFill>
              </a:endParaRPr>
            </a:p>
          </p:txBody>
        </p:sp>
        <p:sp>
          <p:nvSpPr>
            <p:cNvPr id="30" name="CaixaDeTexto 29"/>
            <p:cNvSpPr txBox="1"/>
            <p:nvPr/>
          </p:nvSpPr>
          <p:spPr>
            <a:xfrm>
              <a:off x="86296" y="5064897"/>
              <a:ext cx="521515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fontAlgn="ctr"/>
              <a:r>
                <a:rPr lang="pt-BR" sz="4000" b="1" dirty="0" smtClean="0">
                  <a:solidFill>
                    <a:schemeClr val="bg1"/>
                  </a:solidFill>
                </a:rPr>
                <a:t>9</a:t>
              </a:r>
              <a:endParaRPr lang="pt-BR" sz="2000" b="1" dirty="0" smtClean="0">
                <a:solidFill>
                  <a:schemeClr val="bg1"/>
                </a:solidFill>
              </a:endParaRPr>
            </a:p>
          </p:txBody>
        </p:sp>
        <p:sp>
          <p:nvSpPr>
            <p:cNvPr id="31" name="CaixaDeTexto 30"/>
            <p:cNvSpPr txBox="1"/>
            <p:nvPr/>
          </p:nvSpPr>
          <p:spPr>
            <a:xfrm>
              <a:off x="2195736" y="5095675"/>
              <a:ext cx="1286955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fontAlgn="ctr"/>
              <a:r>
                <a:rPr lang="pt-BR" b="1" dirty="0" smtClean="0">
                  <a:solidFill>
                    <a:schemeClr val="bg1"/>
                  </a:solidFill>
                </a:rPr>
                <a:t>Assistência </a:t>
              </a:r>
            </a:p>
            <a:p>
              <a:pPr fontAlgn="ctr"/>
              <a:r>
                <a:rPr lang="pt-BR" b="1" dirty="0" smtClean="0">
                  <a:solidFill>
                    <a:schemeClr val="bg1"/>
                  </a:solidFill>
                </a:rPr>
                <a:t>Técnica</a:t>
              </a:r>
              <a:endParaRPr lang="pt-BR" b="1" dirty="0">
                <a:solidFill>
                  <a:schemeClr val="bg1"/>
                </a:solidFill>
              </a:endParaRPr>
            </a:p>
          </p:txBody>
        </p:sp>
        <p:sp>
          <p:nvSpPr>
            <p:cNvPr id="32" name="CaixaDeTexto 31"/>
            <p:cNvSpPr txBox="1"/>
            <p:nvPr/>
          </p:nvSpPr>
          <p:spPr>
            <a:xfrm>
              <a:off x="2123728" y="5064897"/>
              <a:ext cx="521515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fontAlgn="ctr"/>
              <a:endParaRPr lang="pt-BR" sz="2000" b="1" dirty="0" smtClean="0">
                <a:solidFill>
                  <a:schemeClr val="bg1"/>
                </a:solidFill>
              </a:endParaRPr>
            </a:p>
          </p:txBody>
        </p:sp>
        <p:sp>
          <p:nvSpPr>
            <p:cNvPr id="33" name="CaixaDeTexto 32"/>
            <p:cNvSpPr txBox="1"/>
            <p:nvPr/>
          </p:nvSpPr>
          <p:spPr>
            <a:xfrm>
              <a:off x="1691680" y="5064897"/>
              <a:ext cx="521515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fontAlgn="ctr"/>
              <a:r>
                <a:rPr lang="pt-BR" sz="4000" b="1" dirty="0">
                  <a:solidFill>
                    <a:schemeClr val="bg1"/>
                  </a:solidFill>
                </a:rPr>
                <a:t>+</a:t>
              </a:r>
              <a:endParaRPr lang="pt-BR" sz="2000" b="1" dirty="0" smtClean="0">
                <a:solidFill>
                  <a:schemeClr val="bg1"/>
                </a:solidFill>
              </a:endParaRPr>
            </a:p>
          </p:txBody>
        </p:sp>
      </p:grpSp>
      <p:pic>
        <p:nvPicPr>
          <p:cNvPr id="28" name="Imagem 8" descr="Logo Governo do Estado SML .pn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26384" y="6286519"/>
            <a:ext cx="1373782" cy="5023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" name="Picture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16416" y="5912260"/>
            <a:ext cx="612305" cy="8765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46494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1" name="Picture 2" descr="OrganogramaSWAP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85813" y="142877"/>
            <a:ext cx="7643812" cy="6500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Imagem 8" descr="Logo Governo do Estado SML .pn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6384" y="6072206"/>
            <a:ext cx="1588096" cy="6556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23976" y="5981419"/>
            <a:ext cx="532737" cy="7452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8" name="Imagem 77" descr="Logo Governo do Estado SML .pn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3500" y="6186494"/>
            <a:ext cx="1484313" cy="612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Seta para baixo 5"/>
          <p:cNvSpPr/>
          <p:nvPr/>
        </p:nvSpPr>
        <p:spPr>
          <a:xfrm>
            <a:off x="4000500" y="4143380"/>
            <a:ext cx="484188" cy="50975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BR"/>
          </a:p>
        </p:txBody>
      </p:sp>
      <p:sp>
        <p:nvSpPr>
          <p:cNvPr id="7" name="Retângulo 6"/>
          <p:cNvSpPr/>
          <p:nvPr/>
        </p:nvSpPr>
        <p:spPr>
          <a:xfrm>
            <a:off x="1571625" y="4797153"/>
            <a:ext cx="5715000" cy="138934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BR" sz="3600" dirty="0" smtClean="0">
              <a:solidFill>
                <a:schemeClr val="tx1"/>
              </a:solidFill>
            </a:endParaRPr>
          </a:p>
          <a:p>
            <a:pPr algn="ctr">
              <a:defRPr/>
            </a:pPr>
            <a:r>
              <a:rPr lang="pt-BR" sz="3600" dirty="0" smtClean="0">
                <a:solidFill>
                  <a:schemeClr val="tx1"/>
                </a:solidFill>
              </a:rPr>
              <a:t>SEGUNDA REESTRUTURAÇÃO</a:t>
            </a:r>
          </a:p>
          <a:p>
            <a:pPr algn="ctr">
              <a:defRPr/>
            </a:pPr>
            <a:r>
              <a:rPr lang="pt-BR" sz="3600" dirty="0" smtClean="0">
                <a:solidFill>
                  <a:schemeClr val="tx1"/>
                </a:solidFill>
              </a:rPr>
              <a:t> - PRINCIPAIS ALTERAÇÕES –</a:t>
            </a:r>
          </a:p>
          <a:p>
            <a:pPr algn="ctr">
              <a:defRPr/>
            </a:pPr>
            <a:endParaRPr lang="pt-BR" sz="3600" dirty="0">
              <a:solidFill>
                <a:schemeClr val="tx1"/>
              </a:solidFill>
            </a:endParaRPr>
          </a:p>
        </p:txBody>
      </p:sp>
      <p:pic>
        <p:nvPicPr>
          <p:cNvPr id="11265" name="Picture 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428862" y="214290"/>
            <a:ext cx="3394083" cy="381635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</p:pic>
      <p:pic>
        <p:nvPicPr>
          <p:cNvPr id="8" name="Picture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23976" y="5981419"/>
            <a:ext cx="532737" cy="745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34337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pt-BR" dirty="0" smtClean="0">
                <a:solidFill>
                  <a:srgbClr val="FF0000"/>
                </a:solidFill>
              </a:rPr>
              <a:t>PRAZO EXECUÇÃO</a:t>
            </a:r>
          </a:p>
        </p:txBody>
      </p:sp>
      <p:sp>
        <p:nvSpPr>
          <p:cNvPr id="22531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pt-BR" dirty="0" smtClean="0"/>
          </a:p>
          <a:p>
            <a:pPr eaLnBrk="1" hangingPunct="1">
              <a:buFont typeface="Arial" charset="0"/>
              <a:buNone/>
            </a:pPr>
            <a:endParaRPr lang="pt-BR" dirty="0" smtClean="0"/>
          </a:p>
        </p:txBody>
      </p:sp>
      <p:sp>
        <p:nvSpPr>
          <p:cNvPr id="5" name="Elipse 4"/>
          <p:cNvSpPr/>
          <p:nvPr/>
        </p:nvSpPr>
        <p:spPr>
          <a:xfrm>
            <a:off x="428628" y="2357438"/>
            <a:ext cx="3643313" cy="200025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BR" sz="3200" dirty="0" smtClean="0"/>
              <a:t>QUATRO </a:t>
            </a:r>
            <a:r>
              <a:rPr lang="pt-BR" sz="3200" dirty="0"/>
              <a:t>ANOS </a:t>
            </a:r>
          </a:p>
        </p:txBody>
      </p:sp>
      <p:sp>
        <p:nvSpPr>
          <p:cNvPr id="6" name="Elipse 5"/>
          <p:cNvSpPr/>
          <p:nvPr/>
        </p:nvSpPr>
        <p:spPr>
          <a:xfrm>
            <a:off x="6072191" y="3429000"/>
            <a:ext cx="71437" cy="4603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BR"/>
          </a:p>
        </p:txBody>
      </p:sp>
      <p:sp>
        <p:nvSpPr>
          <p:cNvPr id="7" name="Elipse 6"/>
          <p:cNvSpPr/>
          <p:nvPr/>
        </p:nvSpPr>
        <p:spPr>
          <a:xfrm>
            <a:off x="5143500" y="2143124"/>
            <a:ext cx="3714750" cy="328613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BR" sz="3200" dirty="0"/>
              <a:t>A PARTIR ASSINATURA </a:t>
            </a:r>
            <a:r>
              <a:rPr lang="pt-BR" sz="3200" dirty="0" smtClean="0"/>
              <a:t>CONTRATO</a:t>
            </a:r>
          </a:p>
          <a:p>
            <a:pPr algn="ctr">
              <a:defRPr/>
            </a:pPr>
            <a:r>
              <a:rPr lang="pt-BR" sz="3200" dirty="0" smtClean="0">
                <a:solidFill>
                  <a:schemeClr val="bg1"/>
                </a:solidFill>
              </a:rPr>
              <a:t>12/12/2013</a:t>
            </a:r>
            <a:endParaRPr lang="pt-BR" sz="3200" dirty="0">
              <a:solidFill>
                <a:schemeClr val="bg1"/>
              </a:solidFill>
            </a:endParaRPr>
          </a:p>
        </p:txBody>
      </p:sp>
      <p:sp>
        <p:nvSpPr>
          <p:cNvPr id="8" name="Seta para a direita 7"/>
          <p:cNvSpPr/>
          <p:nvPr/>
        </p:nvSpPr>
        <p:spPr>
          <a:xfrm>
            <a:off x="4143376" y="3071819"/>
            <a:ext cx="977900" cy="48418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BR"/>
          </a:p>
        </p:txBody>
      </p:sp>
      <p:pic>
        <p:nvPicPr>
          <p:cNvPr id="22536" name="Imagem 22" descr="Logo Governo do Estado SML 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3500" y="6186494"/>
            <a:ext cx="1484313" cy="612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23976" y="5981419"/>
            <a:ext cx="532737" cy="7452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83568" y="188640"/>
            <a:ext cx="7344816" cy="1944216"/>
          </a:xfrm>
        </p:spPr>
        <p:txBody>
          <a:bodyPr/>
          <a:lstStyle/>
          <a:p>
            <a:pPr algn="just"/>
            <a:r>
              <a:rPr lang="pt-BR" sz="3600" dirty="0" smtClean="0">
                <a:solidFill>
                  <a:srgbClr val="FF0000"/>
                </a:solidFill>
              </a:rPr>
              <a:t>Justificativa - Ações Programadas</a:t>
            </a:r>
            <a:br>
              <a:rPr lang="pt-BR" sz="3600" dirty="0" smtClean="0">
                <a:solidFill>
                  <a:srgbClr val="FF0000"/>
                </a:solidFill>
              </a:rPr>
            </a:br>
            <a:r>
              <a:rPr lang="pt-BR" sz="3600" dirty="0" smtClean="0">
                <a:solidFill>
                  <a:srgbClr val="FF0000"/>
                </a:solidFill>
              </a:rPr>
              <a:t>Componente </a:t>
            </a:r>
            <a:r>
              <a:rPr lang="pt-BR" sz="3600" dirty="0">
                <a:solidFill>
                  <a:srgbClr val="FF0000"/>
                </a:solidFill>
              </a:rPr>
              <a:t>II </a:t>
            </a:r>
            <a:r>
              <a:rPr lang="pt-BR" sz="3600" dirty="0" smtClean="0">
                <a:solidFill>
                  <a:srgbClr val="FF0000"/>
                </a:solidFill>
              </a:rPr>
              <a:t>- Assistência Técnica</a:t>
            </a:r>
            <a:endParaRPr lang="pt-BR" sz="3600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 sz="2800" dirty="0"/>
          </a:p>
          <a:p>
            <a:endParaRPr lang="pt-BR" sz="2800" dirty="0" smtClean="0"/>
          </a:p>
          <a:p>
            <a:pPr algn="just"/>
            <a:r>
              <a:rPr lang="pt-BR" sz="2800" dirty="0" smtClean="0"/>
              <a:t>Considerando a data de encerramento do Acordo de Empréstimo em 30 de novembro de 2017, restavam 17 meses para execução deste componente – maior parte das ações tem período de execução superior a 12 meses;</a:t>
            </a:r>
          </a:p>
          <a:p>
            <a:pPr algn="just"/>
            <a:endParaRPr lang="pt-BR" sz="2800" dirty="0" smtClean="0"/>
          </a:p>
          <a:p>
            <a:pPr algn="just"/>
            <a:endParaRPr lang="pt-BR" dirty="0"/>
          </a:p>
        </p:txBody>
      </p:sp>
      <p:pic>
        <p:nvPicPr>
          <p:cNvPr id="6" name="Imagem 8" descr="Logo Governo do Estado SML 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6384" y="6286520"/>
            <a:ext cx="1373782" cy="4413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23976" y="5981419"/>
            <a:ext cx="532737" cy="745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61777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>
                <a:solidFill>
                  <a:srgbClr val="FF0000"/>
                </a:solidFill>
              </a:rPr>
              <a:t>ALTERAÇÃO PROCEDIDA</a:t>
            </a:r>
            <a:endParaRPr lang="pt-BR" dirty="0">
              <a:solidFill>
                <a:srgbClr val="FF0000"/>
              </a:solidFill>
            </a:endParaRPr>
          </a:p>
        </p:txBody>
      </p:sp>
      <p:graphicFrame>
        <p:nvGraphicFramePr>
          <p:cNvPr id="4" name="Tabe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33024266"/>
              </p:ext>
            </p:extLst>
          </p:nvPr>
        </p:nvGraphicFramePr>
        <p:xfrm>
          <a:off x="967519" y="2924944"/>
          <a:ext cx="7208966" cy="280831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604483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3604483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280831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4000" strike="noStrike" dirty="0" smtClean="0">
                          <a:solidFill>
                            <a:schemeClr val="tx1"/>
                          </a:solidFill>
                          <a:effectLst/>
                        </a:rPr>
                        <a:t>30 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4000" strike="noStrike" dirty="0" smtClean="0">
                          <a:solidFill>
                            <a:schemeClr val="tx1"/>
                          </a:solidFill>
                          <a:effectLst/>
                        </a:rPr>
                        <a:t>de novembro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4000" strike="noStrike" dirty="0" smtClean="0">
                          <a:solidFill>
                            <a:schemeClr val="tx1"/>
                          </a:solidFill>
                          <a:effectLst/>
                        </a:rPr>
                        <a:t> de 2017</a:t>
                      </a:r>
                      <a:endParaRPr lang="pt-BR" sz="4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4000" dirty="0" smtClean="0">
                          <a:solidFill>
                            <a:schemeClr val="tx1"/>
                          </a:solidFill>
                          <a:effectLst/>
                        </a:rPr>
                        <a:t>30 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4000" dirty="0" smtClean="0">
                          <a:solidFill>
                            <a:schemeClr val="tx1"/>
                          </a:solidFill>
                          <a:effectLst/>
                        </a:rPr>
                        <a:t>de novembro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4000" dirty="0" smtClean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pt-BR" sz="4000" dirty="0">
                          <a:solidFill>
                            <a:schemeClr val="tx1"/>
                          </a:solidFill>
                          <a:effectLst/>
                        </a:rPr>
                        <a:t>de 2019</a:t>
                      </a:r>
                      <a:r>
                        <a:rPr lang="pt-BR" sz="4000" dirty="0">
                          <a:solidFill>
                            <a:srgbClr val="FF0000"/>
                          </a:solidFill>
                          <a:effectLst/>
                        </a:rPr>
                        <a:t>. </a:t>
                      </a:r>
                      <a:endParaRPr lang="pt-BR" sz="4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</a:tbl>
          </a:graphicData>
        </a:graphic>
      </p:graphicFrame>
      <p:pic>
        <p:nvPicPr>
          <p:cNvPr id="5" name="Imagem 8" descr="Logo Governo do Estado SML 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6384" y="6286520"/>
            <a:ext cx="1373782" cy="4413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23976" y="5981419"/>
            <a:ext cx="532737" cy="745200"/>
          </a:xfrm>
          <a:prstGeom prst="rect">
            <a:avLst/>
          </a:prstGeom>
        </p:spPr>
      </p:pic>
      <p:sp>
        <p:nvSpPr>
          <p:cNvPr id="3" name="Seta para a direita 2"/>
          <p:cNvSpPr/>
          <p:nvPr/>
        </p:nvSpPr>
        <p:spPr>
          <a:xfrm>
            <a:off x="4067944" y="4672560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19590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>
                <a:solidFill>
                  <a:srgbClr val="FF0000"/>
                </a:solidFill>
              </a:rPr>
              <a:t>INDICADORES FISICOS DE DESEMBOLSO</a:t>
            </a:r>
            <a:endParaRPr lang="pt-BR" dirty="0">
              <a:solidFill>
                <a:srgbClr val="FF0000"/>
              </a:solidFill>
            </a:endParaRPr>
          </a:p>
        </p:txBody>
      </p:sp>
      <p:sp>
        <p:nvSpPr>
          <p:cNvPr id="4" name="Retângulo 3"/>
          <p:cNvSpPr/>
          <p:nvPr/>
        </p:nvSpPr>
        <p:spPr>
          <a:xfrm>
            <a:off x="899592" y="1845979"/>
            <a:ext cx="7704856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b="1" u="sng" dirty="0" smtClean="0">
                <a:solidFill>
                  <a:srgbClr val="FF0000"/>
                </a:solidFill>
              </a:rPr>
              <a:t>JUSTIFICATIVA DAS ALTERAÇÕES -</a:t>
            </a:r>
            <a:r>
              <a:rPr lang="pt-BR" dirty="0" smtClean="0"/>
              <a:t> Em resumo as </a:t>
            </a:r>
            <a:r>
              <a:rPr lang="pt-BR" dirty="0"/>
              <a:t>alterações propostas </a:t>
            </a:r>
            <a:r>
              <a:rPr lang="pt-BR" dirty="0" smtClean="0"/>
              <a:t>pretendiam: </a:t>
            </a:r>
          </a:p>
          <a:p>
            <a:endParaRPr lang="pt-BR" dirty="0" smtClean="0"/>
          </a:p>
          <a:p>
            <a:pPr marL="400050" indent="-400050">
              <a:buAutoNum type="romanLcParenBoth"/>
            </a:pPr>
            <a:r>
              <a:rPr lang="pt-BR" dirty="0" smtClean="0"/>
              <a:t>adequar </a:t>
            </a:r>
            <a:r>
              <a:rPr lang="pt-BR" dirty="0"/>
              <a:t>as metas à capacidade operacional de execução do Estado, vivenciada nestes dois primeiros anos de execução do Projeto; </a:t>
            </a:r>
            <a:endParaRPr lang="pt-BR" dirty="0" smtClean="0"/>
          </a:p>
          <a:p>
            <a:pPr marL="400050" indent="-400050">
              <a:buAutoNum type="romanLcParenBoth"/>
            </a:pPr>
            <a:endParaRPr lang="pt-BR" dirty="0" smtClean="0"/>
          </a:p>
          <a:p>
            <a:pPr marL="400050" indent="-400050">
              <a:buAutoNum type="romanLcParenBoth"/>
            </a:pPr>
            <a:r>
              <a:rPr lang="pt-BR" dirty="0" smtClean="0"/>
              <a:t>adequar </a:t>
            </a:r>
            <a:r>
              <a:rPr lang="pt-BR" dirty="0"/>
              <a:t>as metas e descrição dos indicadores as etapas e produtos dos cronogramas a serem desenvolvidos pelos trabalhos das consultorias contratadas</a:t>
            </a:r>
            <a:r>
              <a:rPr lang="pt-BR" dirty="0" smtClean="0"/>
              <a:t>;</a:t>
            </a:r>
          </a:p>
          <a:p>
            <a:endParaRPr lang="pt-BR" dirty="0" smtClean="0"/>
          </a:p>
          <a:p>
            <a:pPr marL="400050" indent="-400050">
              <a:buAutoNum type="romanLcParenBoth"/>
            </a:pPr>
            <a:r>
              <a:rPr lang="pt-BR" dirty="0" smtClean="0"/>
              <a:t>e</a:t>
            </a:r>
            <a:r>
              <a:rPr lang="pt-BR" dirty="0"/>
              <a:t>, adequar as novas necessidades do Estado diagnosticadas na execução dos trabalhos em substituição a outras já desenvolvidas com recursos próprios e/ou do Governo Federal neste período. </a:t>
            </a:r>
          </a:p>
        </p:txBody>
      </p:sp>
      <p:pic>
        <p:nvPicPr>
          <p:cNvPr id="5" name="Imagem 8" descr="Logo Governo do Estado SML 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6384" y="6286520"/>
            <a:ext cx="1373782" cy="4413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23976" y="5981419"/>
            <a:ext cx="532737" cy="745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77667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14668</TotalTime>
  <Words>890</Words>
  <Application>Microsoft Office PowerPoint</Application>
  <PresentationFormat>Apresentação na tela (4:3)</PresentationFormat>
  <Paragraphs>299</Paragraphs>
  <Slides>21</Slides>
  <Notes>4</Notes>
  <HiddenSlides>0</HiddenSlides>
  <MMClips>0</MMClips>
  <ScaleCrop>false</ScaleCrop>
  <HeadingPairs>
    <vt:vector size="6" baseType="variant">
      <vt:variant>
        <vt:lpstr>Tema</vt:lpstr>
      </vt:variant>
      <vt:variant>
        <vt:i4>1</vt:i4>
      </vt:variant>
      <vt:variant>
        <vt:lpstr>Servidores OLE incorporados</vt:lpstr>
      </vt:variant>
      <vt:variant>
        <vt:i4>0</vt:i4>
      </vt:variant>
      <vt:variant>
        <vt:lpstr>Títulos de slides</vt:lpstr>
      </vt:variant>
      <vt:variant>
        <vt:i4>21</vt:i4>
      </vt:variant>
    </vt:vector>
  </HeadingPairs>
  <TitlesOfParts>
    <vt:vector size="22" baseType="lpstr">
      <vt:lpstr>Tema do Office</vt:lpstr>
      <vt:lpstr>Apresentação do PowerPoint</vt:lpstr>
      <vt:lpstr>CONTRATO  Nº 8201- BR</vt:lpstr>
      <vt:lpstr>Apresentação do PowerPoint</vt:lpstr>
      <vt:lpstr>Apresentação do PowerPoint</vt:lpstr>
      <vt:lpstr>Apresentação do PowerPoint</vt:lpstr>
      <vt:lpstr>PRAZO EXECUÇÃO</vt:lpstr>
      <vt:lpstr>Justificativa - Ações Programadas Componente II - Assistência Técnica</vt:lpstr>
      <vt:lpstr>ALTERAÇÃO PROCEDIDA</vt:lpstr>
      <vt:lpstr>INDICADORES FISICOS DE DESEMBOLSO</vt:lpstr>
      <vt:lpstr>CRONOGRAMA FINANCEIRO DE EXECUÇÃO</vt:lpstr>
      <vt:lpstr>PROGRAMA DE GASTOS ELEGÍVEIS - PROPOSTO</vt:lpstr>
      <vt:lpstr> INDICADORES DE DESEMBOLSO  e VALORES  DOS DESEMBOLSOS de 6 a 9 </vt:lpstr>
      <vt:lpstr>AVALIAÇÃO ECONÔMICO</vt:lpstr>
      <vt:lpstr>Apresentação do PowerPoint</vt:lpstr>
      <vt:lpstr>Apresentação do PowerPoint</vt:lpstr>
      <vt:lpstr>Apresentação do PowerPoint</vt:lpstr>
      <vt:lpstr>EQUIPE PROJETO MULTISSETORIAL</vt:lpstr>
      <vt:lpstr>ATRIBUIÇÕES DO COMITE GESTOR</vt:lpstr>
      <vt:lpstr>Apresentação do PowerPoint</vt:lpstr>
      <vt:lpstr>PRINCIPAIS COMPROMISSOS  </vt:lpstr>
      <vt:lpstr>PRINCIPAIS COMPROMISSOS </vt:lpstr>
    </vt:vector>
  </TitlesOfParts>
  <Company>Micro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Fabricio Miyagima</dc:creator>
  <cp:lastModifiedBy>Nestor Bragagnolo</cp:lastModifiedBy>
  <cp:revision>1110</cp:revision>
  <cp:lastPrinted>2017-06-19T12:07:36Z</cp:lastPrinted>
  <dcterms:created xsi:type="dcterms:W3CDTF">2011-02-02T00:44:26Z</dcterms:created>
  <dcterms:modified xsi:type="dcterms:W3CDTF">2017-07-10T10:53:04Z</dcterms:modified>
</cp:coreProperties>
</file>