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28" r:id="rId2"/>
    <p:sldId id="429" r:id="rId3"/>
    <p:sldId id="430" r:id="rId4"/>
    <p:sldId id="466" r:id="rId5"/>
    <p:sldId id="471" r:id="rId6"/>
    <p:sldId id="439" r:id="rId7"/>
    <p:sldId id="448" r:id="rId8"/>
    <p:sldId id="463" r:id="rId9"/>
    <p:sldId id="465" r:id="rId10"/>
    <p:sldId id="467" r:id="rId11"/>
    <p:sldId id="460" r:id="rId12"/>
    <p:sldId id="453" r:id="rId13"/>
    <p:sldId id="470" r:id="rId14"/>
    <p:sldId id="469" r:id="rId15"/>
    <p:sldId id="468" r:id="rId16"/>
    <p:sldId id="443" r:id="rId17"/>
  </p:sldIdLst>
  <p:sldSz cx="9144000" cy="6858000" type="screen4x3"/>
  <p:notesSz cx="6985000" cy="9271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69714" autoAdjust="0"/>
  </p:normalViewPr>
  <p:slideViewPr>
    <p:cSldViewPr>
      <p:cViewPr varScale="1">
        <p:scale>
          <a:sx n="115" d="100"/>
          <a:sy n="115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2"/>
    </p:cViewPr>
  </p:sorterViewPr>
  <p:notesViewPr>
    <p:cSldViewPr>
      <p:cViewPr varScale="1">
        <p:scale>
          <a:sx n="49" d="100"/>
          <a:sy n="49" d="100"/>
        </p:scale>
        <p:origin x="-2958" y="-114"/>
      </p:cViewPr>
      <p:guideLst>
        <p:guide orient="horz" pos="2920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luster.nas.parana\sepl\setores\CDG\CDG\BANCO_MUNDIAL\16_Gerenciamento_Financeiro\00_Apresentacoes\Graficos_Desembolso_0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luster.nas.parana\sepl\setores\CDG\CDG\BANCO_MUNDIAL\16_Gerenciamento_Financeiro\00_Apresentacoes\Graficos_Desembolso_0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luster.nas.parana\sepl\setores\CDG\CDG\BANCO_MUNDIAL\16_Gerenciamento_Financeiro\00_Apresentacoes\Graficos_Desembolso_06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luster.nas.parana\sepl\setores\CDG\CDG\BANCO_MUNDIAL\16_Gerenciamento_Financeiro\00_Apresentacoes\Graficos_Desembolso_0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>
                <a:solidFill>
                  <a:sysClr val="windowText" lastClr="000000"/>
                </a:solidFill>
              </a:rPr>
              <a:t>Saldo Não Desembolsado (US$)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'Grafico 3'!$D$3</c:f>
              <c:strCache>
                <c:ptCount val="1"/>
                <c:pt idx="0">
                  <c:v>Saldo Não Desembolsado
(US$)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AD7-4E72-999C-2530234D71A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AD7-4E72-999C-2530234D71AC}"/>
              </c:ext>
            </c:extLst>
          </c:dPt>
          <c:dLbls>
            <c:dLbl>
              <c:idx val="0"/>
              <c:layout>
                <c:manualLayout>
                  <c:x val="0.1685823754789271"/>
                  <c:y val="-5.0862851952770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AD7-4E72-999C-2530234D71AC}"/>
                </c:ext>
              </c:extLst>
            </c:dLbl>
            <c:dLbl>
              <c:idx val="1"/>
              <c:layout>
                <c:manualLayout>
                  <c:x val="-0.12260536398467432"/>
                  <c:y val="-4.3596730245231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AD7-4E72-999C-2530234D71A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'Grafico 3'!$C$4:$C$5</c:f>
              <c:strCache>
                <c:ptCount val="2"/>
                <c:pt idx="0">
                  <c:v>Componente 1</c:v>
                </c:pt>
                <c:pt idx="1">
                  <c:v>Componente 2</c:v>
                </c:pt>
              </c:strCache>
            </c:strRef>
          </c:cat>
          <c:val>
            <c:numRef>
              <c:f>'Grafico 3'!$D$4:$D$5</c:f>
              <c:numCache>
                <c:formatCode>_(* #,##0.00_);_(* \(#,##0.00\);_(* "-"??_);_(@_)</c:formatCode>
                <c:ptCount val="2"/>
                <c:pt idx="0">
                  <c:v>99096153.849999994</c:v>
                </c:pt>
                <c:pt idx="1">
                  <c:v>26414706.069818258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D7-4E72-999C-2530234D7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73602470961848"/>
          <c:y val="2.9884799097606968E-2"/>
          <c:w val="0.86005771378025264"/>
          <c:h val="0.77782550346485579"/>
        </c:manualLayout>
      </c:layout>
      <c:lineChart>
        <c:grouping val="standard"/>
        <c:varyColors val="0"/>
        <c:ser>
          <c:idx val="0"/>
          <c:order val="0"/>
          <c:tx>
            <c:strRef>
              <c:f>'Graficos 1'!$B$2</c:f>
              <c:strCache>
                <c:ptCount val="1"/>
                <c:pt idx="0">
                  <c:v>R$</c:v>
                </c:pt>
              </c:strCache>
            </c:strRef>
          </c:tx>
          <c:dLbls>
            <c:dLbl>
              <c:idx val="0"/>
              <c:layout>
                <c:manualLayout>
                  <c:x val="-3.2614051263018938E-2"/>
                  <c:y val="-2.7430086044164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07-4DFE-8F0B-F6FDB27C386E}"/>
                </c:ext>
              </c:extLst>
            </c:dLbl>
            <c:dLbl>
              <c:idx val="1"/>
              <c:layout>
                <c:manualLayout>
                  <c:x val="-1.9152854511970532E-2"/>
                  <c:y val="-3.3195006286140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07-4DFE-8F0B-F6FDB27C386E}"/>
                </c:ext>
              </c:extLst>
            </c:dLbl>
            <c:dLbl>
              <c:idx val="2"/>
              <c:layout>
                <c:manualLayout>
                  <c:x val="-4.4198895027624308E-2"/>
                  <c:y val="3.319500628614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07-4DFE-8F0B-F6FDB27C386E}"/>
                </c:ext>
              </c:extLst>
            </c:dLbl>
            <c:dLbl>
              <c:idx val="3"/>
              <c:layout>
                <c:manualLayout>
                  <c:x val="-7.36648250460405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07-4DFE-8F0B-F6FDB27C386E}"/>
                </c:ext>
              </c:extLst>
            </c:dLbl>
            <c:dLbl>
              <c:idx val="5"/>
              <c:layout>
                <c:manualLayout>
                  <c:x val="-4.4198895027625388E-3"/>
                  <c:y val="-7.3766680635868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07-4DFE-8F0B-F6FDB27C386E}"/>
                </c:ext>
              </c:extLst>
            </c:dLbl>
            <c:dLbl>
              <c:idx val="6"/>
              <c:layout>
                <c:manualLayout>
                  <c:x val="-1.3259668508287293E-2"/>
                  <c:y val="3.6883340317934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07-4DFE-8F0B-F6FDB27C386E}"/>
                </c:ext>
              </c:extLst>
            </c:dLbl>
            <c:dLbl>
              <c:idx val="7"/>
              <c:layout>
                <c:manualLayout>
                  <c:x val="-6.8627941558390328E-3"/>
                  <c:y val="-3.9424944245005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F07-4DFE-8F0B-F6FDB27C38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'Graficos 1'!$A$3:$A$10</c:f>
              <c:strCache>
                <c:ptCount val="8"/>
                <c:pt idx="0">
                  <c:v>Retroativo </c:v>
                </c:pt>
                <c:pt idx="1">
                  <c:v>1º Semestre 2014</c:v>
                </c:pt>
                <c:pt idx="2">
                  <c:v>2º Semestre 2014</c:v>
                </c:pt>
                <c:pt idx="3">
                  <c:v>1º Semestre 2015</c:v>
                </c:pt>
                <c:pt idx="4">
                  <c:v>2º Semestre 2015</c:v>
                </c:pt>
                <c:pt idx="5">
                  <c:v>1º Semestre 2016</c:v>
                </c:pt>
                <c:pt idx="6">
                  <c:v>2º Semestre 2016</c:v>
                </c:pt>
                <c:pt idx="7">
                  <c:v>1º Semestre 2017*</c:v>
                </c:pt>
              </c:strCache>
            </c:strRef>
          </c:cat>
          <c:val>
            <c:numRef>
              <c:f>'Graficos 1'!$B$3:$B$10</c:f>
              <c:numCache>
                <c:formatCode>_-* #,##0_-;\-* #,##0_-;_-* "-"??_-;_-@_-</c:formatCode>
                <c:ptCount val="8"/>
                <c:pt idx="0">
                  <c:v>252715382.14000022</c:v>
                </c:pt>
                <c:pt idx="1">
                  <c:v>202907200.25</c:v>
                </c:pt>
                <c:pt idx="2">
                  <c:v>157609993.30000013</c:v>
                </c:pt>
                <c:pt idx="3">
                  <c:v>167989844.97999996</c:v>
                </c:pt>
                <c:pt idx="4">
                  <c:v>266744252.62</c:v>
                </c:pt>
                <c:pt idx="5">
                  <c:v>336713593.07000005</c:v>
                </c:pt>
                <c:pt idx="6">
                  <c:v>281821787.20999998</c:v>
                </c:pt>
                <c:pt idx="7">
                  <c:v>322703172.35000002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F07-4DFE-8F0B-F6FDB27C386E}"/>
            </c:ext>
          </c:extLst>
        </c:ser>
        <c:ser>
          <c:idx val="1"/>
          <c:order val="1"/>
          <c:tx>
            <c:strRef>
              <c:f>'Graficos 1'!$C$2</c:f>
              <c:strCache>
                <c:ptCount val="1"/>
                <c:pt idx="0">
                  <c:v>US$</c:v>
                </c:pt>
              </c:strCache>
            </c:strRef>
          </c:tx>
          <c:dLbls>
            <c:dLbl>
              <c:idx val="0"/>
              <c:layout>
                <c:manualLayout>
                  <c:x val="-4.8618784530386712E-2"/>
                  <c:y val="-2.9506672254347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07-4DFE-8F0B-F6FDB27C386E}"/>
                </c:ext>
              </c:extLst>
            </c:dLbl>
            <c:dLbl>
              <c:idx val="1"/>
              <c:layout>
                <c:manualLayout>
                  <c:x val="-6.0405156537753225E-2"/>
                  <c:y val="3.3195006286140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F07-4DFE-8F0B-F6FDB27C386E}"/>
                </c:ext>
              </c:extLst>
            </c:dLbl>
            <c:dLbl>
              <c:idx val="2"/>
              <c:layout>
                <c:manualLayout>
                  <c:x val="-3.9779005524861875E-2"/>
                  <c:y val="-3.6883340317934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F07-4DFE-8F0B-F6FDB27C386E}"/>
                </c:ext>
              </c:extLst>
            </c:dLbl>
            <c:dLbl>
              <c:idx val="3"/>
              <c:layout>
                <c:manualLayout>
                  <c:x val="-3.0939226519337018E-2"/>
                  <c:y val="3.6883340317934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F07-4DFE-8F0B-F6FDB27C386E}"/>
                </c:ext>
              </c:extLst>
            </c:dLbl>
            <c:dLbl>
              <c:idx val="4"/>
              <c:layout>
                <c:manualLayout>
                  <c:x val="-2.3572744014732964E-2"/>
                  <c:y val="2.2130004190760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F07-4DFE-8F0B-F6FDB27C386E}"/>
                </c:ext>
              </c:extLst>
            </c:dLbl>
            <c:dLbl>
              <c:idx val="5"/>
              <c:layout>
                <c:manualLayout>
                  <c:x val="-3.8305739316926102E-2"/>
                  <c:y val="-3.0715498064581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F07-4DFE-8F0B-F6FDB27C386E}"/>
                </c:ext>
              </c:extLst>
            </c:dLbl>
            <c:dLbl>
              <c:idx val="6"/>
              <c:layout>
                <c:manualLayout>
                  <c:x val="-2.6519337016574586E-2"/>
                  <c:y val="3.3195006286140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F07-4DFE-8F0B-F6FDB27C386E}"/>
                </c:ext>
              </c:extLst>
            </c:dLbl>
            <c:dLbl>
              <c:idx val="7"/>
              <c:layout>
                <c:manualLayout>
                  <c:x val="-1.6470705974013677E-2"/>
                  <c:y val="-2.6283296163337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F07-4DFE-8F0B-F6FDB27C38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'Graficos 1'!$A$3:$A$10</c:f>
              <c:strCache>
                <c:ptCount val="8"/>
                <c:pt idx="0">
                  <c:v>Retroativo </c:v>
                </c:pt>
                <c:pt idx="1">
                  <c:v>1º Semestre 2014</c:v>
                </c:pt>
                <c:pt idx="2">
                  <c:v>2º Semestre 2014</c:v>
                </c:pt>
                <c:pt idx="3">
                  <c:v>1º Semestre 2015</c:v>
                </c:pt>
                <c:pt idx="4">
                  <c:v>2º Semestre 2015</c:v>
                </c:pt>
                <c:pt idx="5">
                  <c:v>1º Semestre 2016</c:v>
                </c:pt>
                <c:pt idx="6">
                  <c:v>2º Semestre 2016</c:v>
                </c:pt>
                <c:pt idx="7">
                  <c:v>1º Semestre 2017*</c:v>
                </c:pt>
              </c:strCache>
            </c:strRef>
          </c:cat>
          <c:val>
            <c:numRef>
              <c:f>'Graficos 1'!$C$3:$C$10</c:f>
              <c:numCache>
                <c:formatCode>_-* #,##0_-;\-* #,##0_-;_-* "-"??_-;_-@_-</c:formatCode>
                <c:ptCount val="8"/>
                <c:pt idx="0">
                  <c:v>118433400.47000057</c:v>
                </c:pt>
                <c:pt idx="1">
                  <c:v>89079164.540000036</c:v>
                </c:pt>
                <c:pt idx="2">
                  <c:v>65703951.229999885</c:v>
                </c:pt>
                <c:pt idx="3">
                  <c:v>54037910.109999828</c:v>
                </c:pt>
                <c:pt idx="4">
                  <c:v>72532230.570000008</c:v>
                </c:pt>
                <c:pt idx="5">
                  <c:v>93259116.390000001</c:v>
                </c:pt>
                <c:pt idx="6">
                  <c:v>86260153.570000008</c:v>
                </c:pt>
                <c:pt idx="7">
                  <c:v>101506920.45999999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3F07-4DFE-8F0B-F6FDB27C38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035392"/>
        <c:axId val="104121088"/>
      </c:lineChart>
      <c:catAx>
        <c:axId val="79035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0"/>
            </a:pPr>
            <a:endParaRPr lang="pt-BR"/>
          </a:p>
        </c:txPr>
        <c:crossAx val="104121088"/>
        <c:crosses val="autoZero"/>
        <c:auto val="1"/>
        <c:lblAlgn val="ctr"/>
        <c:lblOffset val="100"/>
        <c:tickLblSkip val="1"/>
        <c:noMultiLvlLbl val="0"/>
      </c:catAx>
      <c:valAx>
        <c:axId val="104121088"/>
        <c:scaling>
          <c:orientation val="minMax"/>
        </c:scaling>
        <c:delete val="0"/>
        <c:axPos val="l"/>
        <c:majorGridlines/>
        <c:numFmt formatCode="_-* #,##0_-;\-* #,##0_-;_-* &quot;-&quot;??_-;_-@_-" sourceLinked="1"/>
        <c:majorTickMark val="out"/>
        <c:minorTickMark val="none"/>
        <c:tickLblPos val="nextTo"/>
        <c:txPr>
          <a:bodyPr/>
          <a:lstStyle/>
          <a:p>
            <a:pPr>
              <a:defRPr sz="1100" b="0"/>
            </a:pPr>
            <a:endParaRPr lang="pt-BR"/>
          </a:p>
        </c:txPr>
        <c:crossAx val="790353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'Graficos 1'!$B$13</c:f>
              <c:strCache>
                <c:ptCount val="1"/>
                <c:pt idx="0">
                  <c:v>DESEMBOLSADO US$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square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-2.0708878326371419E-2"/>
                  <c:y val="-3.961781909973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03-498D-957B-1D876D94AE93}"/>
                </c:ext>
              </c:extLst>
            </c:dLbl>
            <c:dLbl>
              <c:idx val="1"/>
              <c:layout>
                <c:manualLayout>
                  <c:x val="-1.4336915764410983E-2"/>
                  <c:y val="-3.05286282367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03-498D-957B-1D876D94AE93}"/>
                </c:ext>
              </c:extLst>
            </c:dLbl>
            <c:dLbl>
              <c:idx val="2"/>
              <c:layout>
                <c:manualLayout>
                  <c:x val="-1.2743925123920875E-2"/>
                  <c:y val="-1.9707944072881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03-498D-957B-1D876D94AE93}"/>
                </c:ext>
              </c:extLst>
            </c:dLbl>
            <c:dLbl>
              <c:idx val="3"/>
              <c:layout>
                <c:manualLayout>
                  <c:x val="-1.1012042612320621E-2"/>
                  <c:y val="-2.4577582265139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03-498D-957B-1D876D94AE93}"/>
                </c:ext>
              </c:extLst>
            </c:dLbl>
            <c:dLbl>
              <c:idx val="4"/>
              <c:layout>
                <c:manualLayout>
                  <c:x val="-2.7134365557246624E-2"/>
                  <c:y val="-4.3389000185997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03-498D-957B-1D876D94AE93}"/>
                </c:ext>
              </c:extLst>
            </c:dLbl>
            <c:dLbl>
              <c:idx val="5"/>
              <c:layout>
                <c:manualLayout>
                  <c:x val="-1.7522897045391204E-2"/>
                  <c:y val="-3.7804749140285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03-498D-957B-1D876D94AE93}"/>
                </c:ext>
              </c:extLst>
            </c:dLbl>
            <c:dLbl>
              <c:idx val="6"/>
              <c:layout>
                <c:manualLayout>
                  <c:x val="-9.8039215686274508E-3"/>
                  <c:y val="3.6908876730164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03-498D-957B-1D876D94AE93}"/>
                </c:ext>
              </c:extLst>
            </c:dLbl>
            <c:dLbl>
              <c:idx val="7"/>
              <c:layout>
                <c:manualLayout>
                  <c:x val="-1.0270656329158986E-16"/>
                  <c:y val="2.4605917820109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03-498D-957B-1D876D94AE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'Graficos 1'!$A$14:$A$21</c:f>
              <c:strCache>
                <c:ptCount val="8"/>
                <c:pt idx="0">
                  <c:v>1º (Retroativo - FEV/2014)</c:v>
                </c:pt>
                <c:pt idx="1">
                  <c:v>2º (AGO/2014)</c:v>
                </c:pt>
                <c:pt idx="2">
                  <c:v>3º (FEV/2015)</c:v>
                </c:pt>
                <c:pt idx="3">
                  <c:v>4º (AGO/2015)</c:v>
                </c:pt>
                <c:pt idx="4">
                  <c:v>5º (FEV/2016)</c:v>
                </c:pt>
                <c:pt idx="5">
                  <c:v>6º (AGO/2016) Parcial</c:v>
                </c:pt>
                <c:pt idx="6">
                  <c:v>6º (AGO/2016)*</c:v>
                </c:pt>
                <c:pt idx="7">
                  <c:v>7º (Fev/2017)**</c:v>
                </c:pt>
              </c:strCache>
            </c:strRef>
          </c:cat>
          <c:val>
            <c:numRef>
              <c:f>'Graficos 1'!$B$14:$B$21</c:f>
              <c:numCache>
                <c:formatCode>_-* #,##0_-;\-* #,##0_-;_-* "-"??_-;_-@_-</c:formatCode>
                <c:ptCount val="8"/>
                <c:pt idx="0">
                  <c:v>50000000</c:v>
                </c:pt>
                <c:pt idx="1">
                  <c:v>44125000</c:v>
                </c:pt>
                <c:pt idx="2">
                  <c:v>37019230.769230768</c:v>
                </c:pt>
                <c:pt idx="3">
                  <c:v>34459218.540950969</c:v>
                </c:pt>
                <c:pt idx="4">
                  <c:v>28478125.580000002</c:v>
                </c:pt>
                <c:pt idx="5">
                  <c:v>20947271.260000002</c:v>
                </c:pt>
                <c:pt idx="6">
                  <c:v>15983250.62096774</c:v>
                </c:pt>
                <c:pt idx="7">
                  <c:v>19179900.745161287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603-498D-957B-1D876D94AE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596224"/>
        <c:axId val="104597760"/>
      </c:lineChart>
      <c:catAx>
        <c:axId val="104596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0"/>
            </a:pPr>
            <a:endParaRPr lang="pt-BR"/>
          </a:p>
        </c:txPr>
        <c:crossAx val="104597760"/>
        <c:crosses val="autoZero"/>
        <c:auto val="1"/>
        <c:lblAlgn val="ctr"/>
        <c:lblOffset val="100"/>
        <c:noMultiLvlLbl val="0"/>
      </c:catAx>
      <c:valAx>
        <c:axId val="104597760"/>
        <c:scaling>
          <c:orientation val="minMax"/>
        </c:scaling>
        <c:delete val="0"/>
        <c:axPos val="l"/>
        <c:majorGridlines/>
        <c:numFmt formatCode="_-* #,##0_-;\-* #,##0_-;_-* &quot;-&quot;??_-;_-@_-" sourceLinked="1"/>
        <c:majorTickMark val="out"/>
        <c:minorTickMark val="none"/>
        <c:tickLblPos val="nextTo"/>
        <c:txPr>
          <a:bodyPr/>
          <a:lstStyle/>
          <a:p>
            <a:pPr>
              <a:defRPr sz="1100" b="0"/>
            </a:pPr>
            <a:endParaRPr lang="pt-BR"/>
          </a:p>
        </c:txPr>
        <c:crossAx val="10459622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'Graficos 2'!$B$10</c:f>
              <c:strCache>
                <c:ptCount val="1"/>
                <c:pt idx="0">
                  <c:v>DESEMBOLSADO %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'Graficos 2'!$A$11:$A$17</c:f>
              <c:strCache>
                <c:ptCount val="7"/>
                <c:pt idx="0">
                  <c:v>1º (Retroativo - FEV/2014)</c:v>
                </c:pt>
                <c:pt idx="1">
                  <c:v>2º (AGO/2014)</c:v>
                </c:pt>
                <c:pt idx="2">
                  <c:v>3º (FEV/2015)</c:v>
                </c:pt>
                <c:pt idx="3">
                  <c:v>4º (AGO/2015)</c:v>
                </c:pt>
                <c:pt idx="4">
                  <c:v>5º (FEV/2016)</c:v>
                </c:pt>
                <c:pt idx="5">
                  <c:v>6º (AGO/2016)*</c:v>
                </c:pt>
                <c:pt idx="6">
                  <c:v>7º (FEV/2017)**</c:v>
                </c:pt>
              </c:strCache>
            </c:strRef>
          </c:cat>
          <c:val>
            <c:numRef>
              <c:f>'Graficos 2'!$B$11:$B$17</c:f>
              <c:numCache>
                <c:formatCode>0%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0.84615384615384615</c:v>
                </c:pt>
                <c:pt idx="3">
                  <c:v>0.53014182370693796</c:v>
                </c:pt>
                <c:pt idx="4">
                  <c:v>0.51778410145454545</c:v>
                </c:pt>
                <c:pt idx="5">
                  <c:v>0.83333333333333337</c:v>
                </c:pt>
                <c:pt idx="6">
                  <c:v>0.74999999999999989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D2-4E24-A0A1-7BA2E7B6D8C4}"/>
            </c:ext>
          </c:extLst>
        </c:ser>
        <c:ser>
          <c:idx val="1"/>
          <c:order val="1"/>
          <c:tx>
            <c:strRef>
              <c:f>'Graficos 2'!$C$10</c:f>
              <c:strCache>
                <c:ptCount val="1"/>
                <c:pt idx="0">
                  <c:v>PREVISTO %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'Graficos 2'!$A$11:$A$17</c:f>
              <c:strCache>
                <c:ptCount val="7"/>
                <c:pt idx="0">
                  <c:v>1º (Retroativo - FEV/2014)</c:v>
                </c:pt>
                <c:pt idx="1">
                  <c:v>2º (AGO/2014)</c:v>
                </c:pt>
                <c:pt idx="2">
                  <c:v>3º (FEV/2015)</c:v>
                </c:pt>
                <c:pt idx="3">
                  <c:v>4º (AGO/2015)</c:v>
                </c:pt>
                <c:pt idx="4">
                  <c:v>5º (FEV/2016)</c:v>
                </c:pt>
                <c:pt idx="5">
                  <c:v>6º (AGO/2016)*</c:v>
                </c:pt>
                <c:pt idx="6">
                  <c:v>7º (FEV/2017)**</c:v>
                </c:pt>
              </c:strCache>
            </c:strRef>
          </c:cat>
          <c:val>
            <c:numRef>
              <c:f>'Graficos 2'!$C$11:$C$17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0.15384615384615385</c:v>
                </c:pt>
                <c:pt idx="3">
                  <c:v>0.46985817629306204</c:v>
                </c:pt>
                <c:pt idx="4">
                  <c:v>0.48221589854545455</c:v>
                </c:pt>
                <c:pt idx="5">
                  <c:v>0.16666666666666663</c:v>
                </c:pt>
                <c:pt idx="6">
                  <c:v>0.25000000000000011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D2-4E24-A0A1-7BA2E7B6D8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4656896"/>
        <c:axId val="104658432"/>
        <c:axId val="0"/>
      </c:bar3DChart>
      <c:catAx>
        <c:axId val="104656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4658432"/>
        <c:crosses val="autoZero"/>
        <c:auto val="1"/>
        <c:lblAlgn val="ctr"/>
        <c:lblOffset val="100"/>
        <c:noMultiLvlLbl val="0"/>
      </c:catAx>
      <c:valAx>
        <c:axId val="10465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465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56397" y="2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A10018-1522-42D8-9936-F468CA4E782B}" type="datetimeFigureOut">
              <a:rPr lang="pt-BR"/>
              <a:pPr>
                <a:defRPr/>
              </a:pPr>
              <a:t>07/07/2017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805078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56397" y="8805078"/>
            <a:ext cx="3027042" cy="4644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8C580B-3B4D-4C28-8A1E-634EFDCE1F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280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47725" y="-4763"/>
            <a:ext cx="5289550" cy="396875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" y="4030808"/>
            <a:ext cx="6985000" cy="5240194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6452379" y="8805078"/>
            <a:ext cx="531060" cy="46448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ED7A9EB6-DCFC-42CB-84C1-0CF5750F4E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09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3587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A5649-300B-42D7-959E-3668364CB5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D135-3E3A-443C-A139-098E5481D6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48F9F-2B63-4917-983B-E9386CFB84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0BD40-15E8-4620-AADA-676259ABEB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0552B-929D-48FF-9B1D-6253883B67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EA8E8-7139-461A-80BA-F3D09B6308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B4D88-70DD-4415-817D-2828E91C51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F3C0-7F8B-40BD-B01D-CEDCCAE1F2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66B-5910-46BC-A9FC-E44BDB6D15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75FD-8D1F-4E4B-AB2C-B8CFE70724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42087-C554-44C9-B227-E0A8CC415F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V.4.0 - 02/07/2011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BB6B65-3FDB-47CD-B871-FC026F532F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7904" y="1556792"/>
            <a:ext cx="2016224" cy="2612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7" name="Imagem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ítulo 2"/>
          <p:cNvSpPr txBox="1">
            <a:spLocks/>
          </p:cNvSpPr>
          <p:nvPr/>
        </p:nvSpPr>
        <p:spPr>
          <a:xfrm>
            <a:off x="251519" y="236240"/>
            <a:ext cx="8605193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b="1" dirty="0" smtClean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MULTISSETORIAL PARA O DESENVOLVIMENTO DO PARANÁ – BANCO MUNDIAL</a:t>
            </a:r>
          </a:p>
          <a:p>
            <a:endParaRPr lang="pt-BR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1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971600" y="4581128"/>
            <a:ext cx="728543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REUNIÃO DO COMITÊ GESTOR</a:t>
            </a:r>
          </a:p>
          <a:p>
            <a:pPr algn="ctr"/>
            <a:endParaRPr lang="pt-BR" sz="2200" b="1" dirty="0" smtClean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pt-BR" sz="22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pt-BR" sz="1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JULHO, 2017</a:t>
            </a:r>
            <a:endParaRPr lang="pt-BR" sz="1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566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46851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ASPECTOS FINANCEIRO E DE DESEMBOLSO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275856" y="290683"/>
            <a:ext cx="5868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DESEMBOLSO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755576" y="672951"/>
            <a:ext cx="7748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 smtClean="0">
                <a:latin typeface="+mj-lt"/>
              </a:rPr>
              <a:t>VALOR PREVISTO DE SAQUE PARA O 7º DESEMBOLSO</a:t>
            </a:r>
          </a:p>
          <a:p>
            <a:pPr algn="ctr">
              <a:defRPr/>
            </a:pPr>
            <a:r>
              <a:rPr lang="pt-BR" b="1" dirty="0" smtClean="0">
                <a:latin typeface="+mj-lt"/>
              </a:rPr>
              <a:t>DESPESAS REALIZADAS NO 2º SEMESTRE DE 2016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704505"/>
              </p:ext>
            </p:extLst>
          </p:nvPr>
        </p:nvGraphicFramePr>
        <p:xfrm>
          <a:off x="1524000" y="1397000"/>
          <a:ext cx="6096000" cy="1584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2136">
                  <a:extLst>
                    <a:ext uri="{9D8B030D-6E8A-4147-A177-3AD203B41FA5}">
                      <a16:colId xmlns:a16="http://schemas.microsoft.com/office/drawing/2014/main" val="2059047790"/>
                    </a:ext>
                  </a:extLst>
                </a:gridCol>
                <a:gridCol w="1823864">
                  <a:extLst>
                    <a:ext uri="{9D8B030D-6E8A-4147-A177-3AD203B41FA5}">
                      <a16:colId xmlns:a16="http://schemas.microsoft.com/office/drawing/2014/main" val="153884941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Aferição</a:t>
                      </a:r>
                      <a:r>
                        <a:rPr lang="pt-BR" sz="2000" baseline="0" dirty="0" smtClean="0"/>
                        <a:t> do Coeficiente de Desembolso</a:t>
                      </a:r>
                      <a:endParaRPr lang="pt-BR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810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Nº de </a:t>
                      </a:r>
                      <a:r>
                        <a:rPr lang="pt-BR" sz="2000" dirty="0" err="1" smtClean="0"/>
                        <a:t>IDs</a:t>
                      </a:r>
                      <a:r>
                        <a:rPr lang="pt-BR" sz="2000" dirty="0" smtClean="0"/>
                        <a:t> Atendidos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6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16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Nº Total</a:t>
                      </a:r>
                      <a:r>
                        <a:rPr lang="pt-BR" sz="2000" baseline="0" dirty="0" smtClean="0"/>
                        <a:t> de </a:t>
                      </a:r>
                      <a:r>
                        <a:rPr lang="pt-BR" sz="2000" baseline="0" dirty="0" err="1" smtClean="0"/>
                        <a:t>IDs</a:t>
                      </a:r>
                      <a:r>
                        <a:rPr lang="pt-BR" sz="2000" baseline="0" dirty="0" smtClean="0"/>
                        <a:t> Analisados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8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20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/>
                        <a:t>Coeficiente 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0,750</a:t>
                      </a:r>
                      <a:endParaRPr lang="pt-B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821362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086938"/>
              </p:ext>
            </p:extLst>
          </p:nvPr>
        </p:nvGraphicFramePr>
        <p:xfrm>
          <a:off x="1524000" y="3933056"/>
          <a:ext cx="60960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2136">
                  <a:extLst>
                    <a:ext uri="{9D8B030D-6E8A-4147-A177-3AD203B41FA5}">
                      <a16:colId xmlns:a16="http://schemas.microsoft.com/office/drawing/2014/main" val="2613076295"/>
                    </a:ext>
                  </a:extLst>
                </a:gridCol>
                <a:gridCol w="1823864">
                  <a:extLst>
                    <a:ext uri="{9D8B030D-6E8A-4147-A177-3AD203B41FA5}">
                      <a16:colId xmlns:a16="http://schemas.microsoft.com/office/drawing/2014/main" val="3574358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Previsto de Desembolso (US$)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25.573.201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68412"/>
                  </a:ext>
                </a:extLst>
              </a:tr>
            </a:tbl>
          </a:graphicData>
        </a:graphic>
      </p:graphicFrame>
      <p:sp>
        <p:nvSpPr>
          <p:cNvPr id="5" name="Multiplicar 4"/>
          <p:cNvSpPr/>
          <p:nvPr/>
        </p:nvSpPr>
        <p:spPr>
          <a:xfrm>
            <a:off x="4247964" y="2996952"/>
            <a:ext cx="648072" cy="812403"/>
          </a:xfrm>
          <a:prstGeom prst="mathMultiply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Igual a 5"/>
          <p:cNvSpPr/>
          <p:nvPr/>
        </p:nvSpPr>
        <p:spPr>
          <a:xfrm>
            <a:off x="4106973" y="4471502"/>
            <a:ext cx="930053" cy="650340"/>
          </a:xfrm>
          <a:prstGeom prst="mathEqua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896556"/>
              </p:ext>
            </p:extLst>
          </p:nvPr>
        </p:nvGraphicFramePr>
        <p:xfrm>
          <a:off x="1500336" y="5301208"/>
          <a:ext cx="60960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2136">
                  <a:extLst>
                    <a:ext uri="{9D8B030D-6E8A-4147-A177-3AD203B41FA5}">
                      <a16:colId xmlns:a16="http://schemas.microsoft.com/office/drawing/2014/main" val="2613076295"/>
                    </a:ext>
                  </a:extLst>
                </a:gridCol>
                <a:gridCol w="1823864">
                  <a:extLst>
                    <a:ext uri="{9D8B030D-6E8A-4147-A177-3AD203B41FA5}">
                      <a16:colId xmlns:a16="http://schemas.microsoft.com/office/drawing/2014/main" val="3574358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Final de Desembolso (US$)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 19.179.901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68412"/>
                  </a:ext>
                </a:extLst>
              </a:tr>
            </a:tbl>
          </a:graphicData>
        </a:graphic>
      </p:graphicFrame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2945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EXECUÇÃO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VISÃO GERAL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55576" y="672951"/>
            <a:ext cx="7748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400" b="1" dirty="0" smtClean="0">
                <a:latin typeface="+mj-lt"/>
              </a:rPr>
              <a:t>VALORES DESEMBOLSADOS </a:t>
            </a:r>
            <a:r>
              <a:rPr lang="pt-BR" sz="1400" b="1" dirty="0">
                <a:latin typeface="+mj-lt"/>
              </a:rPr>
              <a:t>DO PROJETO </a:t>
            </a:r>
            <a:r>
              <a:rPr lang="pt-BR" sz="1400" b="1" dirty="0" smtClean="0">
                <a:latin typeface="+mj-lt"/>
              </a:rPr>
              <a:t>POR PERÍODO – COMPONENTE 1</a:t>
            </a:r>
            <a:endParaRPr lang="pt-BR" sz="1400" b="1" dirty="0">
              <a:latin typeface="+mj-lt"/>
            </a:endParaRPr>
          </a:p>
        </p:txBody>
      </p:sp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962058"/>
              </p:ext>
            </p:extLst>
          </p:nvPr>
        </p:nvGraphicFramePr>
        <p:xfrm>
          <a:off x="38100" y="1364456"/>
          <a:ext cx="9067800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323844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EXECUÇÃO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VISÃO GERAL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55576" y="672951"/>
            <a:ext cx="7748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400" b="1" dirty="0" smtClean="0">
                <a:latin typeface="+mj-lt"/>
              </a:rPr>
              <a:t>PARTICIPAÇÃO DOS VALORES DESEMBOLSADOS EM RELAÇÃO AOS VALORES PREVISTOS POR PERÍODO</a:t>
            </a:r>
          </a:p>
          <a:p>
            <a:pPr algn="ctr">
              <a:defRPr/>
            </a:pPr>
            <a:r>
              <a:rPr lang="pt-BR" sz="1400" b="1" dirty="0" smtClean="0">
                <a:latin typeface="+mj-lt"/>
              </a:rPr>
              <a:t>COMPONENTE 1</a:t>
            </a:r>
            <a:endParaRPr lang="pt-BR" sz="1400" b="1" dirty="0">
              <a:latin typeface="+mj-lt"/>
            </a:endParaRPr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307999"/>
              </p:ext>
            </p:extLst>
          </p:nvPr>
        </p:nvGraphicFramePr>
        <p:xfrm>
          <a:off x="85725" y="1202530"/>
          <a:ext cx="8972550" cy="4452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179640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46851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ASPECTOS FINANCEIRO E DE DESEMBOLSO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275856" y="290683"/>
            <a:ext cx="5868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PROJEÇÃO DA EXECUÇÃO FINANCEIRA </a:t>
            </a:r>
            <a:r>
              <a:rPr lang="pt-BR" sz="1600" b="1" dirty="0" err="1" smtClean="0">
                <a:solidFill>
                  <a:schemeClr val="bg1"/>
                </a:solidFill>
              </a:rPr>
              <a:t>PGEs</a:t>
            </a:r>
            <a:r>
              <a:rPr lang="pt-BR" sz="1600" b="1" dirty="0" smtClean="0">
                <a:solidFill>
                  <a:schemeClr val="bg1"/>
                </a:solidFill>
              </a:rPr>
              <a:t> – 2017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086484"/>
              </p:ext>
            </p:extLst>
          </p:nvPr>
        </p:nvGraphicFramePr>
        <p:xfrm>
          <a:off x="844984" y="764704"/>
          <a:ext cx="7704855" cy="2068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9851">
                  <a:extLst>
                    <a:ext uri="{9D8B030D-6E8A-4147-A177-3AD203B41FA5}">
                      <a16:colId xmlns:a16="http://schemas.microsoft.com/office/drawing/2014/main" val="4243679217"/>
                    </a:ext>
                  </a:extLst>
                </a:gridCol>
                <a:gridCol w="2232502">
                  <a:extLst>
                    <a:ext uri="{9D8B030D-6E8A-4147-A177-3AD203B41FA5}">
                      <a16:colId xmlns:a16="http://schemas.microsoft.com/office/drawing/2014/main" val="1787994035"/>
                    </a:ext>
                  </a:extLst>
                </a:gridCol>
                <a:gridCol w="2232502">
                  <a:extLst>
                    <a:ext uri="{9D8B030D-6E8A-4147-A177-3AD203B41FA5}">
                      <a16:colId xmlns:a16="http://schemas.microsoft.com/office/drawing/2014/main" val="3100834911"/>
                    </a:ext>
                  </a:extLst>
                </a:gridCol>
              </a:tblGrid>
              <a:tr h="11838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 smtClean="0">
                          <a:effectLst/>
                        </a:rPr>
                        <a:t>Desembolso </a:t>
                      </a:r>
                      <a:r>
                        <a:rPr lang="pt-BR" sz="2400" u="none" strike="noStrike" dirty="0">
                          <a:effectLst/>
                        </a:rPr>
                        <a:t>/ Período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Total Pago </a:t>
                      </a:r>
                      <a:br>
                        <a:rPr lang="pt-BR" sz="2400" u="none" strike="noStrike" dirty="0">
                          <a:effectLst/>
                        </a:rPr>
                      </a:br>
                      <a:r>
                        <a:rPr lang="pt-BR" sz="2400" u="none" strike="noStrike" dirty="0">
                          <a:effectLst/>
                        </a:rPr>
                        <a:t>(R$ 1,00) 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Total Pago </a:t>
                      </a:r>
                      <a:br>
                        <a:rPr lang="pt-BR" sz="2400" u="none" strike="noStrike" dirty="0">
                          <a:effectLst/>
                        </a:rPr>
                      </a:br>
                      <a:r>
                        <a:rPr lang="pt-BR" sz="2400" u="none" strike="noStrike" dirty="0">
                          <a:effectLst/>
                        </a:rPr>
                        <a:t>(USD 1,00)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0911687"/>
                  </a:ext>
                </a:extLst>
              </a:tr>
              <a:tr h="8843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 smtClean="0">
                          <a:effectLst/>
                        </a:rPr>
                        <a:t>8º </a:t>
                      </a:r>
                      <a:r>
                        <a:rPr lang="pt-BR" sz="2400" u="none" strike="noStrike" dirty="0">
                          <a:effectLst/>
                        </a:rPr>
                        <a:t>/ 1º Semestre </a:t>
                      </a:r>
                      <a:r>
                        <a:rPr lang="pt-BR" sz="2400" u="none" strike="noStrike" dirty="0" smtClean="0">
                          <a:effectLst/>
                        </a:rPr>
                        <a:t>2017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 smtClean="0">
                          <a:effectLst/>
                        </a:rPr>
                        <a:t>322.703.172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dirty="0" smtClean="0"/>
                        <a:t>101.506.920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2348158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599011"/>
              </p:ext>
            </p:extLst>
          </p:nvPr>
        </p:nvGraphicFramePr>
        <p:xfrm>
          <a:off x="1658760" y="2924944"/>
          <a:ext cx="6077302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7302">
                  <a:extLst>
                    <a:ext uri="{9D8B030D-6E8A-4147-A177-3AD203B41FA5}">
                      <a16:colId xmlns:a16="http://schemas.microsoft.com/office/drawing/2014/main" val="132216051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 Previsto na LOA 2017 = R$ 571.499.458 </a:t>
                      </a:r>
                    </a:p>
                    <a:p>
                      <a:pPr marL="0" algn="ctr" defTabSz="914400" rtl="0" eaLnBrk="1" latinLnBrk="0" hangingPunct="1"/>
                      <a:endParaRPr lang="pt-BR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pt-B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Execução Financeira de 56% do Valor Previsto</a:t>
                      </a:r>
                    </a:p>
                    <a:p>
                      <a:pPr marL="0" algn="ctr" defTabSz="914400" rtl="0" eaLnBrk="1" latinLnBrk="0" hangingPunct="1"/>
                      <a:r>
                        <a:rPr lang="pt-B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R$</a:t>
                      </a:r>
                      <a:r>
                        <a:rPr lang="pt-BR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77.346.449</a:t>
                      </a:r>
                      <a:r>
                        <a:rPr lang="pt-BR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70%  </a:t>
                      </a:r>
                      <a:endParaRPr lang="pt-BR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552537"/>
                  </a:ext>
                </a:extLst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59872"/>
              </p:ext>
            </p:extLst>
          </p:nvPr>
        </p:nvGraphicFramePr>
        <p:xfrm>
          <a:off x="844983" y="4333840"/>
          <a:ext cx="7704855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1113">
                  <a:extLst>
                    <a:ext uri="{9D8B030D-6E8A-4147-A177-3AD203B41FA5}">
                      <a16:colId xmlns:a16="http://schemas.microsoft.com/office/drawing/2014/main" val="2613076295"/>
                    </a:ext>
                  </a:extLst>
                </a:gridCol>
                <a:gridCol w="3113742">
                  <a:extLst>
                    <a:ext uri="{9D8B030D-6E8A-4147-A177-3AD203B41FA5}">
                      <a16:colId xmlns:a16="http://schemas.microsoft.com/office/drawing/2014/main" val="3574358414"/>
                    </a:ext>
                  </a:extLst>
                </a:gridCol>
              </a:tblGrid>
              <a:tr h="44107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 smtClean="0">
                          <a:effectLst/>
                        </a:rPr>
                        <a:t>Desembolso / Período</a:t>
                      </a:r>
                      <a:endParaRPr lang="pt-BR" sz="2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 smtClean="0">
                          <a:effectLst/>
                        </a:rPr>
                        <a:t>Valor Previsto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2400" u="none" strike="noStrike" kern="1200" dirty="0" smtClean="0">
                          <a:effectLst/>
                        </a:rPr>
                        <a:t>(US$)</a:t>
                      </a:r>
                      <a:endParaRPr lang="pt-BR" sz="2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7534642"/>
                  </a:ext>
                </a:extLst>
              </a:tr>
              <a:tr h="38226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2000" kern="1200" dirty="0" smtClean="0"/>
                        <a:t>8º / 1º Semestre 2017</a:t>
                      </a:r>
                      <a:endParaRPr lang="pt-BR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t-BR" sz="2000" kern="1200" dirty="0" smtClean="0"/>
                        <a:t>28.769.851</a:t>
                      </a:r>
                      <a:endParaRPr lang="pt-BR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3468412"/>
                  </a:ext>
                </a:extLst>
              </a:tr>
              <a:tr h="38226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2000" kern="1200" dirty="0" smtClean="0"/>
                        <a:t>9º / 2º Semestre 2017</a:t>
                      </a:r>
                      <a:endParaRPr lang="pt-BR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t-BR" sz="2000" kern="1200" dirty="0" smtClean="0"/>
                        <a:t>25.573.201</a:t>
                      </a:r>
                      <a:endParaRPr lang="pt-BR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6535959"/>
                  </a:ext>
                </a:extLst>
              </a:tr>
            </a:tbl>
          </a:graphicData>
        </a:graphic>
      </p:graphicFrame>
      <p:sp>
        <p:nvSpPr>
          <p:cNvPr id="19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88785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EXIGÊNCIAS DO CONTRATO DE EMPRÉSTIMO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0825" y="1124744"/>
            <a:ext cx="87136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A </a:t>
            </a:r>
            <a:r>
              <a:rPr lang="pt-BR" sz="2400" dirty="0">
                <a:latin typeface="+mn-lt"/>
              </a:rPr>
              <a:t>cláusula B.3, Seção II do Anexo 2 ao Acordo de Empréstimo </a:t>
            </a:r>
            <a:r>
              <a:rPr lang="pt-BR" sz="2400" dirty="0" smtClean="0">
                <a:latin typeface="+mn-lt"/>
              </a:rPr>
              <a:t>(Nº 8201-BR) estabelece </a:t>
            </a:r>
            <a:r>
              <a:rPr lang="pt-BR" sz="2400" dirty="0">
                <a:latin typeface="+mn-lt"/>
              </a:rPr>
              <a:t>o requerimento de que as demonstrações financeiras do projeto sejam auditadas</a:t>
            </a:r>
            <a:r>
              <a:rPr lang="pt-BR" sz="2400" dirty="0" smtClean="0">
                <a:latin typeface="+mn-lt"/>
              </a:rPr>
              <a:t>.</a:t>
            </a:r>
          </a:p>
          <a:p>
            <a:pPr algn="just"/>
            <a:endParaRPr lang="pt-BR" sz="2400" dirty="0" smtClean="0">
              <a:latin typeface="+mn-lt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A </a:t>
            </a:r>
            <a:r>
              <a:rPr lang="pt-BR" sz="2400" dirty="0">
                <a:latin typeface="+mn-lt"/>
              </a:rPr>
              <a:t>auditoria deve ser realizada de acordo com as normas da Organização Internacional de Entidades Fiscalizadoras Superiores (INTOSAI</a:t>
            </a:r>
            <a:r>
              <a:rPr lang="pt-BR" sz="2400" dirty="0" smtClean="0">
                <a:latin typeface="+mn-lt"/>
              </a:rPr>
              <a:t>).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</p:txBody>
      </p:sp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199275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AUDITORIA EXTERNA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OBJETIVO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0825" y="1124744"/>
            <a:ext cx="87136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+mj-lt"/>
              <a:buAutoNum type="romanLcPeriod"/>
            </a:pPr>
            <a:endParaRPr lang="pt-BR" sz="2800" dirty="0" smtClean="0">
              <a:latin typeface="+mn-lt"/>
            </a:endParaRP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latin typeface="+mn-lt"/>
              </a:rPr>
              <a:t>Auditoria </a:t>
            </a:r>
            <a:r>
              <a:rPr lang="pt-BR" sz="2800" dirty="0">
                <a:latin typeface="+mn-lt"/>
              </a:rPr>
              <a:t>das demonstrações financeiras do </a:t>
            </a:r>
            <a:r>
              <a:rPr lang="pt-BR" sz="2800" dirty="0" smtClean="0">
                <a:latin typeface="+mn-lt"/>
              </a:rPr>
              <a:t>Projeto;</a:t>
            </a:r>
          </a:p>
          <a:p>
            <a:pPr marL="571500" indent="-571500" algn="just">
              <a:buFont typeface="+mj-lt"/>
              <a:buAutoNum type="romanLcPeriod"/>
            </a:pPr>
            <a:endParaRPr lang="pt-BR" sz="2800" dirty="0">
              <a:latin typeface="+mn-lt"/>
            </a:endParaRPr>
          </a:p>
          <a:p>
            <a:pPr marL="571500" indent="-571500" algn="just">
              <a:buFont typeface="+mj-lt"/>
              <a:buAutoNum type="romanLcPeriod"/>
            </a:pPr>
            <a:r>
              <a:rPr lang="pt-BR" sz="2800" dirty="0" smtClean="0">
                <a:latin typeface="+mn-lt"/>
              </a:rPr>
              <a:t>Auditoria </a:t>
            </a:r>
            <a:r>
              <a:rPr lang="pt-BR" sz="2800" dirty="0">
                <a:latin typeface="+mn-lt"/>
              </a:rPr>
              <a:t>de processos de licitação do </a:t>
            </a:r>
            <a:r>
              <a:rPr lang="pt-BR" sz="2800" dirty="0" smtClean="0">
                <a:latin typeface="+mn-lt"/>
              </a:rPr>
              <a:t>Projeto.</a:t>
            </a:r>
            <a:endParaRPr lang="pt-BR" sz="2800" dirty="0">
              <a:latin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 smtClean="0">
              <a:latin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>
              <a:latin typeface="+mn-lt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>
              <a:latin typeface="+mn-lt"/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484061"/>
              </p:ext>
            </p:extLst>
          </p:nvPr>
        </p:nvGraphicFramePr>
        <p:xfrm>
          <a:off x="791232" y="3645024"/>
          <a:ext cx="7632848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848">
                  <a:extLst>
                    <a:ext uri="{9D8B030D-6E8A-4147-A177-3AD203B41FA5}">
                      <a16:colId xmlns:a16="http://schemas.microsoft.com/office/drawing/2014/main" val="1322160510"/>
                    </a:ext>
                  </a:extLst>
                </a:gridCol>
              </a:tblGrid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PERÍODO</a:t>
                      </a:r>
                      <a:r>
                        <a:rPr lang="pt-BR" sz="2400" baseline="0" dirty="0" smtClean="0"/>
                        <a:t> DA AUDITORIA: CADA </a:t>
                      </a:r>
                      <a:r>
                        <a:rPr lang="pt-BR" sz="2400" dirty="0" smtClean="0"/>
                        <a:t>ANO FISCAL</a:t>
                      </a:r>
                    </a:p>
                    <a:p>
                      <a:pPr algn="ctr"/>
                      <a:endParaRPr lang="pt-BR" sz="2400" dirty="0" smtClean="0"/>
                    </a:p>
                    <a:p>
                      <a:pPr algn="ctr"/>
                      <a:r>
                        <a:rPr lang="pt-BR" sz="2400" dirty="0" smtClean="0"/>
                        <a:t>APRESENTADA</a:t>
                      </a:r>
                      <a:r>
                        <a:rPr lang="pt-BR" sz="2400" baseline="0" dirty="0" smtClean="0"/>
                        <a:t> ATÉ 8 MESES APÓS ENCERRADO O EXERCÍCIO FISCAL</a:t>
                      </a:r>
                      <a:endParaRPr lang="pt-BR" sz="2400" dirty="0" smtClean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552537"/>
                  </a:ext>
                </a:extLst>
              </a:tr>
            </a:tbl>
          </a:graphicData>
        </a:graphic>
      </p:graphicFrame>
      <p:sp>
        <p:nvSpPr>
          <p:cNvPr id="19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05159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251520" y="1109643"/>
            <a:ext cx="86051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b="1" dirty="0" smtClean="0">
              <a:solidFill>
                <a:srgbClr val="005A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b="1" dirty="0" smtClean="0">
                <a:solidFill>
                  <a:srgbClr val="005A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TOBIAS DE FREITAS PRANDO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Coordenador Financeiro</a:t>
            </a:r>
          </a:p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Unidade de Gerenciamento do Projeto</a:t>
            </a:r>
          </a:p>
          <a:p>
            <a:r>
              <a:rPr lang="pt-BR" b="1" dirty="0" smtClean="0"/>
              <a:t>tobiasprando@sepl.pr.gov.br</a:t>
            </a:r>
          </a:p>
          <a:p>
            <a:r>
              <a:rPr lang="pt-BR" b="1" dirty="0" smtClean="0"/>
              <a:t>Tel.: 3313-6289</a:t>
            </a:r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4067944" y="11113"/>
            <a:ext cx="50760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UNIDADE DE GERENCIAMENTO DO PROJETO - UGP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CONTATO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3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105447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FONTES DE RECURSOS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174952"/>
              </p:ext>
            </p:extLst>
          </p:nvPr>
        </p:nvGraphicFramePr>
        <p:xfrm>
          <a:off x="755576" y="1772816"/>
          <a:ext cx="7645478" cy="1974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8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104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FONTE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VALORES (US$)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PROPORÇÃO</a:t>
                      </a:r>
                      <a:r>
                        <a:rPr lang="pt-BR" baseline="0" dirty="0" smtClean="0"/>
                        <a:t> (</a:t>
                      </a:r>
                      <a:r>
                        <a:rPr lang="pt-BR" dirty="0" smtClean="0"/>
                        <a:t>%)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749">
                <a:tc>
                  <a:txBody>
                    <a:bodyPr/>
                    <a:lstStyle/>
                    <a:p>
                      <a:r>
                        <a:rPr lang="pt-BR" dirty="0" smtClean="0"/>
                        <a:t>CONTRAPARTIDA</a:t>
                      </a:r>
                      <a:r>
                        <a:rPr lang="pt-BR" baseline="0" dirty="0" smtClean="0"/>
                        <a:t> - ESTADO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364,114,777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50,99%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749">
                <a:tc>
                  <a:txBody>
                    <a:bodyPr/>
                    <a:lstStyle/>
                    <a:p>
                      <a:r>
                        <a:rPr lang="pt-BR" dirty="0" smtClean="0"/>
                        <a:t>FINANCIAMENTO</a:t>
                      </a:r>
                      <a:r>
                        <a:rPr lang="pt-BR" baseline="0" dirty="0" smtClean="0"/>
                        <a:t> - BIRD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350,000,000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49,01%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749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714,114,777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100,00%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" name="Tabe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65993"/>
              </p:ext>
            </p:extLst>
          </p:nvPr>
        </p:nvGraphicFramePr>
        <p:xfrm>
          <a:off x="755576" y="4220122"/>
          <a:ext cx="764547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5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10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pt-BR" sz="1800" dirty="0" smtClean="0"/>
                        <a:t>PRAZO DE EXECUÇÃO: </a:t>
                      </a:r>
                      <a:r>
                        <a:rPr lang="pt-BR" sz="1800" baseline="0" dirty="0" smtClean="0"/>
                        <a:t>4 ANOS </a:t>
                      </a:r>
                      <a:r>
                        <a:rPr lang="pt-BR" sz="1800" dirty="0" smtClean="0"/>
                        <a:t>A PARTIR ASSINATURA CONTRATO</a:t>
                      </a:r>
                    </a:p>
                    <a:p>
                      <a:pPr algn="ctr">
                        <a:defRPr/>
                      </a:pPr>
                      <a:r>
                        <a:rPr lang="pt-BR" sz="1800" dirty="0" smtClean="0">
                          <a:solidFill>
                            <a:schemeClr val="bg1"/>
                          </a:solidFill>
                        </a:rPr>
                        <a:t>(DE 12/12/2013 ATÉ 30/11/2017)</a:t>
                      </a:r>
                    </a:p>
                    <a:p>
                      <a:pPr algn="ctr">
                        <a:defRPr/>
                      </a:pPr>
                      <a:r>
                        <a:rPr lang="pt-BR" sz="22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</a:p>
                    <a:p>
                      <a:pPr algn="ctr">
                        <a:defRPr/>
                      </a:pPr>
                      <a:r>
                        <a:rPr lang="pt-BR" sz="1800" dirty="0" smtClean="0"/>
                        <a:t>PRORROGAÇÃO DE 2 ANOS CONFORME</a:t>
                      </a:r>
                      <a:r>
                        <a:rPr lang="pt-BR" sz="1800" baseline="0" dirty="0" smtClean="0"/>
                        <a:t> SEGUNDO ADITIVO</a:t>
                      </a:r>
                    </a:p>
                    <a:p>
                      <a:pPr algn="ctr">
                        <a:defRPr/>
                      </a:pPr>
                      <a:r>
                        <a:rPr lang="pt-BR" sz="1800" baseline="0" dirty="0" smtClean="0"/>
                        <a:t>(ENCERRAMENTO EM 30/11/2019)</a:t>
                      </a:r>
                      <a:endParaRPr lang="pt-B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65720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472113" y="11113"/>
            <a:ext cx="36718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CATEGORIAS DO PROJETO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150873"/>
              </p:ext>
            </p:extLst>
          </p:nvPr>
        </p:nvGraphicFramePr>
        <p:xfrm>
          <a:off x="539552" y="1988840"/>
          <a:ext cx="8101137" cy="1945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0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62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CATEGORIAS / VALOR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DESCRIÇÃO DA CATEGORIA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r>
                        <a:rPr lang="pt-BR" dirty="0" smtClean="0"/>
                        <a:t>Categoria 1 / US$ 314.12 mi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Reembolso –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err="1" smtClean="0"/>
                        <a:t>PGEs</a:t>
                      </a:r>
                      <a:r>
                        <a:rPr lang="pt-BR" dirty="0" smtClean="0"/>
                        <a:t> relativos ao Componente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r>
                        <a:rPr lang="pt-BR" dirty="0" smtClean="0"/>
                        <a:t>Categoria 2 / US$ 35.00 mi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 smtClean="0"/>
                        <a:t>Adiantamento</a:t>
                      </a:r>
                      <a:r>
                        <a:rPr lang="pt-BR" baseline="0" dirty="0" smtClean="0"/>
                        <a:t> – Despesas vinculadas ao Componente 2 (Assistência Técnica)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99613"/>
              </p:ext>
            </p:extLst>
          </p:nvPr>
        </p:nvGraphicFramePr>
        <p:xfrm>
          <a:off x="594842" y="4365104"/>
          <a:ext cx="7995502" cy="417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5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749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COMISSÃO</a:t>
                      </a:r>
                      <a:r>
                        <a:rPr lang="pt-BR" sz="1600" baseline="0" dirty="0" smtClean="0"/>
                        <a:t> INICIAL DE US$ 875,000.00</a:t>
                      </a:r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8686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EXECUÇÃO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VISÃO GERAL</a:t>
            </a:r>
            <a:endParaRPr lang="pt-B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750086"/>
              </p:ext>
            </p:extLst>
          </p:nvPr>
        </p:nvGraphicFramePr>
        <p:xfrm>
          <a:off x="899592" y="672335"/>
          <a:ext cx="7399124" cy="563698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426240428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396279974"/>
                    </a:ext>
                  </a:extLst>
                </a:gridCol>
                <a:gridCol w="1824759">
                  <a:extLst>
                    <a:ext uri="{9D8B030D-6E8A-4147-A177-3AD203B41FA5}">
                      <a16:colId xmlns:a16="http://schemas.microsoft.com/office/drawing/2014/main" val="773056810"/>
                    </a:ext>
                  </a:extLst>
                </a:gridCol>
                <a:gridCol w="1109869">
                  <a:extLst>
                    <a:ext uri="{9D8B030D-6E8A-4147-A177-3AD203B41FA5}">
                      <a16:colId xmlns:a16="http://schemas.microsoft.com/office/drawing/2014/main" val="431471824"/>
                    </a:ext>
                  </a:extLst>
                </a:gridCol>
              </a:tblGrid>
              <a:tr h="7334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Retiradas 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 Valores Previstos de Desembolso </a:t>
                      </a:r>
                      <a:endParaRPr lang="pt-BR" sz="16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(</a:t>
                      </a:r>
                      <a:r>
                        <a:rPr lang="pt-BR" sz="1600" u="none" strike="noStrike" dirty="0">
                          <a:effectLst/>
                        </a:rPr>
                        <a:t>US$) 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 Valores Desembolsados </a:t>
                      </a:r>
                      <a:endParaRPr lang="pt-BR" sz="16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pt-BR" sz="1600" u="none" strike="noStrike" dirty="0" smtClean="0">
                          <a:effectLst/>
                        </a:rPr>
                        <a:t>(</a:t>
                      </a:r>
                      <a:r>
                        <a:rPr lang="pt-BR" sz="1600" u="none" strike="noStrike" dirty="0">
                          <a:effectLst/>
                        </a:rPr>
                        <a:t>US$) 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Participação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5180598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Desembolso 01 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 smtClean="0">
                          <a:effectLst/>
                        </a:rPr>
                        <a:t>50.000.000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</a:t>
                      </a:r>
                      <a:r>
                        <a:rPr lang="pt-BR" sz="1600" u="none" strike="noStrike" dirty="0" smtClean="0">
                          <a:effectLst/>
                        </a:rPr>
                        <a:t>50.000.000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2612142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Desembolso 02 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</a:t>
                      </a:r>
                      <a:r>
                        <a:rPr lang="pt-BR" sz="1600" u="none" strike="noStrike" dirty="0" smtClean="0">
                          <a:effectLst/>
                        </a:rPr>
                        <a:t>44.125.000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</a:t>
                      </a:r>
                      <a:r>
                        <a:rPr lang="pt-BR" sz="1600" u="none" strike="noStrike" dirty="0" smtClean="0">
                          <a:effectLst/>
                        </a:rPr>
                        <a:t>44.125.000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100%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3949740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Desembolso 03 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</a:t>
                      </a:r>
                      <a:r>
                        <a:rPr lang="pt-BR" sz="1600" u="none" strike="noStrike" dirty="0" smtClean="0">
                          <a:effectLst/>
                        </a:rPr>
                        <a:t>43.750.000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</a:t>
                      </a:r>
                      <a:r>
                        <a:rPr lang="pt-BR" sz="1600" u="none" strike="noStrike" dirty="0" smtClean="0">
                          <a:effectLst/>
                        </a:rPr>
                        <a:t>37.019.231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85%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4745239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Desembolso 04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</a:t>
                      </a:r>
                      <a:r>
                        <a:rPr lang="pt-BR" sz="1600" u="none" strike="noStrike" dirty="0" smtClean="0">
                          <a:effectLst/>
                        </a:rPr>
                        <a:t>65.000.000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</a:t>
                      </a:r>
                      <a:r>
                        <a:rPr lang="pt-BR" sz="1600" u="none" strike="noStrike" dirty="0" smtClean="0">
                          <a:effectLst/>
                        </a:rPr>
                        <a:t>34.459.219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53%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6049718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Desembolso 05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</a:t>
                      </a:r>
                      <a:r>
                        <a:rPr lang="pt-BR" sz="1600" u="none" strike="noStrike" dirty="0" smtClean="0">
                          <a:effectLst/>
                        </a:rPr>
                        <a:t>55.000.000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</a:t>
                      </a:r>
                      <a:r>
                        <a:rPr lang="pt-BR" sz="1600" u="none" strike="noStrike" dirty="0" smtClean="0">
                          <a:effectLst/>
                        </a:rPr>
                        <a:t>28.478.126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52%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5591652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Desembolso 06*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</a:t>
                      </a:r>
                      <a:r>
                        <a:rPr lang="pt-BR" sz="1600" u="none" strike="noStrike" dirty="0" smtClean="0">
                          <a:effectLst/>
                        </a:rPr>
                        <a:t>40.127.172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 smtClean="0">
                          <a:effectLst/>
                        </a:rPr>
                        <a:t>20.947.271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>
                          <a:effectLst/>
                        </a:rPr>
                        <a:t>52%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449385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Subtotal </a:t>
                      </a:r>
                      <a:endParaRPr lang="pt-BR" sz="1600" b="0" i="1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1" u="none" strike="noStrike" dirty="0" smtClean="0">
                          <a:effectLst/>
                        </a:rPr>
                        <a:t>298.002.172 </a:t>
                      </a:r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1" u="none" strike="noStrike" dirty="0">
                          <a:effectLst/>
                        </a:rPr>
                        <a:t>   </a:t>
                      </a:r>
                      <a:r>
                        <a:rPr lang="pt-BR" sz="1600" b="0" i="1" u="none" strike="noStrike" dirty="0" smtClean="0">
                          <a:effectLst/>
                        </a:rPr>
                        <a:t>215.028.846 </a:t>
                      </a:r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1" u="none" strike="noStrike" dirty="0">
                          <a:effectLst/>
                        </a:rPr>
                        <a:t>72%</a:t>
                      </a:r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645849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Front </a:t>
                      </a:r>
                      <a:r>
                        <a:rPr lang="pt-BR" sz="16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End</a:t>
                      </a:r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pt-BR" sz="16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Fee</a:t>
                      </a:r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</a:t>
                      </a:r>
                      <a:r>
                        <a:rPr lang="pt-BR" sz="1600" u="none" strike="noStrike" dirty="0" smtClean="0">
                          <a:effectLst/>
                        </a:rPr>
                        <a:t>875.000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             </a:t>
                      </a:r>
                      <a:r>
                        <a:rPr lang="pt-BR" sz="1600" u="none" strike="noStrike" dirty="0" smtClean="0">
                          <a:effectLst/>
                        </a:rPr>
                        <a:t>875.000 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u="none" strike="noStrike" dirty="0">
                          <a:effectLst/>
                        </a:rPr>
                        <a:t>100%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0081144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Subtotal (Componente 1)</a:t>
                      </a:r>
                      <a:endParaRPr lang="pt-BR" sz="1600" b="1" i="1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1" u="none" strike="noStrike" dirty="0" smtClean="0">
                          <a:effectLst/>
                        </a:rPr>
                        <a:t>315.000.000 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1" u="none" strike="noStrike" dirty="0">
                          <a:effectLst/>
                        </a:rPr>
                        <a:t>       </a:t>
                      </a:r>
                      <a:r>
                        <a:rPr lang="pt-BR" sz="1600" b="1" i="1" u="none" strike="noStrike" dirty="0" smtClean="0">
                          <a:effectLst/>
                        </a:rPr>
                        <a:t>215.903.846 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1" u="none" strike="noStrike" dirty="0">
                          <a:effectLst/>
                        </a:rPr>
                        <a:t>69%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3133041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AT (Componente 2) </a:t>
                      </a:r>
                      <a:endParaRPr lang="pt-BR" sz="1600" b="1" i="1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1" u="none" strike="noStrike" dirty="0">
                          <a:effectLst/>
                        </a:rPr>
                        <a:t>         </a:t>
                      </a:r>
                      <a:r>
                        <a:rPr lang="pt-BR" sz="1600" b="1" i="1" u="none" strike="noStrike" dirty="0" smtClean="0">
                          <a:effectLst/>
                        </a:rPr>
                        <a:t>35.000.000 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1" u="none" strike="noStrike" dirty="0">
                          <a:effectLst/>
                        </a:rPr>
                        <a:t>            </a:t>
                      </a:r>
                      <a:r>
                        <a:rPr lang="pt-BR" sz="1600" b="1" i="1" u="none" strike="noStrike" dirty="0" smtClean="0">
                          <a:effectLst/>
                        </a:rPr>
                        <a:t> 8.585.294  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1" u="none" strike="noStrike" dirty="0" smtClean="0">
                          <a:effectLst/>
                        </a:rPr>
                        <a:t>25%</a:t>
                      </a:r>
                      <a:endParaRPr lang="pt-BR" sz="1600" b="1" i="1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7821962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Total 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u="none" strike="noStrike" dirty="0">
                          <a:effectLst/>
                        </a:rPr>
                        <a:t>      </a:t>
                      </a:r>
                      <a:r>
                        <a:rPr lang="pt-BR" sz="1600" b="1" u="none" strike="noStrike" dirty="0" smtClean="0">
                          <a:effectLst/>
                        </a:rPr>
                        <a:t>350.000.000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u="none" strike="noStrike" dirty="0">
                          <a:effectLst/>
                        </a:rPr>
                        <a:t> </a:t>
                      </a:r>
                      <a:r>
                        <a:rPr lang="pt-BR" sz="1600" b="1" u="none" strike="noStrike" dirty="0" smtClean="0">
                          <a:effectLst/>
                        </a:rPr>
                        <a:t> 224.489.140 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u="none" strike="noStrike" dirty="0" smtClean="0">
                          <a:effectLst/>
                        </a:rPr>
                        <a:t>64%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303830"/>
                  </a:ext>
                </a:extLst>
              </a:tr>
              <a:tr h="407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Saldo Não Desembolsado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1" u="none" strike="noStrike" dirty="0" smtClean="0">
                          <a:effectLst/>
                        </a:rPr>
                        <a:t>350.000.000 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1" u="none" strike="noStrike" dirty="0">
                          <a:effectLst/>
                        </a:rPr>
                        <a:t>   </a:t>
                      </a:r>
                      <a:r>
                        <a:rPr lang="pt-BR" sz="1600" b="1" i="1" u="none" strike="noStrike" dirty="0" smtClean="0">
                          <a:effectLst/>
                        </a:rPr>
                        <a:t> 125.510.860  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1" u="none" strike="noStrike" dirty="0" smtClean="0">
                          <a:effectLst/>
                        </a:rPr>
                        <a:t>36% 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0917283"/>
                  </a:ext>
                </a:extLst>
              </a:tr>
            </a:tbl>
          </a:graphicData>
        </a:graphic>
      </p:graphicFrame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419539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EXECUÇÃO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VISÃO GERAL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809693"/>
              </p:ext>
            </p:extLst>
          </p:nvPr>
        </p:nvGraphicFramePr>
        <p:xfrm>
          <a:off x="1025004" y="870118"/>
          <a:ext cx="7344816" cy="4973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7970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4" y="645049"/>
            <a:ext cx="8433057" cy="5304231"/>
          </a:xfrm>
          <a:prstGeom prst="rect">
            <a:avLst/>
          </a:prstGeom>
        </p:spPr>
      </p:pic>
      <p:sp>
        <p:nvSpPr>
          <p:cNvPr id="7" name="Retângulo 71"/>
          <p:cNvSpPr/>
          <p:nvPr/>
        </p:nvSpPr>
        <p:spPr>
          <a:xfrm flipH="1">
            <a:off x="971600" y="6564313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ASPECTOS FINANCEIRO E DE DESEMBOLSO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CRONOGRAMA PREVISTO DE DESEMBOLSO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88740"/>
            <a:ext cx="396044" cy="396044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700808"/>
            <a:ext cx="396044" cy="396044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956" y="2240868"/>
            <a:ext cx="396044" cy="396044"/>
          </a:xfrm>
          <a:prstGeom prst="rect">
            <a:avLst/>
          </a:prstGeom>
        </p:spPr>
      </p:pic>
      <p:pic>
        <p:nvPicPr>
          <p:cNvPr id="32" name="Imagem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2780928"/>
            <a:ext cx="396044" cy="396044"/>
          </a:xfrm>
          <a:prstGeom prst="rect">
            <a:avLst/>
          </a:prstGeom>
        </p:spPr>
      </p:pic>
      <p:pic>
        <p:nvPicPr>
          <p:cNvPr id="33" name="Imagem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3320988"/>
            <a:ext cx="396044" cy="396044"/>
          </a:xfrm>
          <a:prstGeom prst="rect">
            <a:avLst/>
          </a:prstGeom>
        </p:spPr>
      </p:pic>
      <p:sp>
        <p:nvSpPr>
          <p:cNvPr id="35" name="Elipse 34"/>
          <p:cNvSpPr/>
          <p:nvPr/>
        </p:nvSpPr>
        <p:spPr>
          <a:xfrm>
            <a:off x="7884368" y="3861048"/>
            <a:ext cx="864096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6" name="Grupo 35"/>
          <p:cNvGrpSpPr/>
          <p:nvPr/>
        </p:nvGrpSpPr>
        <p:grpSpPr>
          <a:xfrm>
            <a:off x="7848127" y="2424373"/>
            <a:ext cx="792088" cy="90010"/>
            <a:chOff x="7956376" y="2474894"/>
            <a:chExt cx="792088" cy="90010"/>
          </a:xfrm>
        </p:grpSpPr>
        <p:cxnSp>
          <p:nvCxnSpPr>
            <p:cNvPr id="37" name="Conector reto 36"/>
            <p:cNvCxnSpPr/>
            <p:nvPr/>
          </p:nvCxnSpPr>
          <p:spPr>
            <a:xfrm>
              <a:off x="7956376" y="2474894"/>
              <a:ext cx="792088" cy="9001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to 37"/>
            <p:cNvCxnSpPr/>
            <p:nvPr/>
          </p:nvCxnSpPr>
          <p:spPr>
            <a:xfrm flipV="1">
              <a:off x="7956376" y="2474894"/>
              <a:ext cx="792088" cy="9001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CaixaDeTexto 38"/>
          <p:cNvSpPr txBox="1"/>
          <p:nvPr/>
        </p:nvSpPr>
        <p:spPr>
          <a:xfrm>
            <a:off x="7848127" y="2492896"/>
            <a:ext cx="90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  <a:latin typeface="Calibri"/>
                <a:cs typeface="+mn-cs"/>
              </a:rPr>
              <a:t>37,019,230</a:t>
            </a:r>
            <a:endParaRPr lang="pt-BR" sz="12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grpSp>
        <p:nvGrpSpPr>
          <p:cNvPr id="40" name="Grupo 39"/>
          <p:cNvGrpSpPr/>
          <p:nvPr/>
        </p:nvGrpSpPr>
        <p:grpSpPr>
          <a:xfrm>
            <a:off x="7829115" y="2949915"/>
            <a:ext cx="792088" cy="90010"/>
            <a:chOff x="7956376" y="3050958"/>
            <a:chExt cx="792088" cy="90010"/>
          </a:xfrm>
        </p:grpSpPr>
        <p:cxnSp>
          <p:nvCxnSpPr>
            <p:cNvPr id="41" name="Conector reto 40"/>
            <p:cNvCxnSpPr/>
            <p:nvPr/>
          </p:nvCxnSpPr>
          <p:spPr>
            <a:xfrm flipV="1">
              <a:off x="7956376" y="3050958"/>
              <a:ext cx="792088" cy="9001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to 41"/>
            <p:cNvCxnSpPr/>
            <p:nvPr/>
          </p:nvCxnSpPr>
          <p:spPr>
            <a:xfrm>
              <a:off x="7956376" y="3050958"/>
              <a:ext cx="792088" cy="9001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o 42"/>
          <p:cNvGrpSpPr/>
          <p:nvPr/>
        </p:nvGrpSpPr>
        <p:grpSpPr>
          <a:xfrm>
            <a:off x="7829115" y="3501008"/>
            <a:ext cx="792088" cy="90010"/>
            <a:chOff x="7956376" y="3050958"/>
            <a:chExt cx="792088" cy="90010"/>
          </a:xfrm>
        </p:grpSpPr>
        <p:cxnSp>
          <p:nvCxnSpPr>
            <p:cNvPr id="44" name="Conector reto 43"/>
            <p:cNvCxnSpPr/>
            <p:nvPr/>
          </p:nvCxnSpPr>
          <p:spPr>
            <a:xfrm flipV="1">
              <a:off x="7956376" y="3050958"/>
              <a:ext cx="792088" cy="9001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/>
            <p:nvPr/>
          </p:nvCxnSpPr>
          <p:spPr>
            <a:xfrm>
              <a:off x="7956376" y="3050958"/>
              <a:ext cx="792088" cy="9001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CaixaDeTexto 45"/>
          <p:cNvSpPr txBox="1"/>
          <p:nvPr/>
        </p:nvSpPr>
        <p:spPr>
          <a:xfrm>
            <a:off x="7848127" y="2996952"/>
            <a:ext cx="90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  <a:latin typeface="Calibri"/>
                <a:cs typeface="+mn-cs"/>
              </a:rPr>
              <a:t>34,459,218</a:t>
            </a:r>
            <a:endParaRPr lang="pt-BR" sz="12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7848127" y="3573016"/>
            <a:ext cx="900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rgbClr val="000000"/>
                </a:solidFill>
                <a:latin typeface="Calibri"/>
                <a:cs typeface="+mn-cs"/>
              </a:rPr>
              <a:t>28,478,125</a:t>
            </a:r>
          </a:p>
        </p:txBody>
      </p:sp>
      <p:sp>
        <p:nvSpPr>
          <p:cNvPr id="29" name="Elipse 28"/>
          <p:cNvSpPr/>
          <p:nvPr/>
        </p:nvSpPr>
        <p:spPr>
          <a:xfrm>
            <a:off x="7883860" y="4397559"/>
            <a:ext cx="864096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CaixaDeTexto 33"/>
          <p:cNvSpPr txBox="1"/>
          <p:nvPr/>
        </p:nvSpPr>
        <p:spPr>
          <a:xfrm>
            <a:off x="6948265" y="3944088"/>
            <a:ext cx="864095" cy="2616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rgbClr val="000000"/>
                </a:solidFill>
              </a:rPr>
              <a:t>20,947,271</a:t>
            </a:r>
            <a:endParaRPr lang="pt-BR"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183183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/>
      <p:bldP spid="46" grpId="0"/>
      <p:bldP spid="47" grpId="0"/>
      <p:bldP spid="29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79890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EXECUÇÃO DO PROJETO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033192" y="290683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REGRAS DE EXECUÇÃO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25" name="Retângulo 24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069704" y="282134"/>
            <a:ext cx="611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VISÃO GERAL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55576" y="672951"/>
            <a:ext cx="77486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400" b="1" dirty="0">
                <a:latin typeface="+mj-lt"/>
              </a:rPr>
              <a:t>EXECUÇÃO FINANCEIRA TOTAL </a:t>
            </a:r>
            <a:r>
              <a:rPr lang="pt-BR" sz="1400" b="1" dirty="0" smtClean="0">
                <a:latin typeface="+mj-lt"/>
              </a:rPr>
              <a:t>DO PROJETO POR PERÍODO – COMPONENTE 1</a:t>
            </a:r>
            <a:endParaRPr lang="pt-BR" sz="1400" b="1" dirty="0">
              <a:latin typeface="+mj-lt"/>
            </a:endParaRPr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8280442"/>
              </p:ext>
            </p:extLst>
          </p:nvPr>
        </p:nvGraphicFramePr>
        <p:xfrm>
          <a:off x="-216296" y="1471405"/>
          <a:ext cx="9252791" cy="3865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36160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46851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ASPECTOS FINANCEIRO E DE DESEMBOLSO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275856" y="290683"/>
            <a:ext cx="5868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EXECUÇÃO FINANCEIRA </a:t>
            </a:r>
            <a:r>
              <a:rPr lang="pt-BR" sz="1600" b="1" dirty="0" err="1" smtClean="0">
                <a:solidFill>
                  <a:schemeClr val="bg1"/>
                </a:solidFill>
              </a:rPr>
              <a:t>PGEs</a:t>
            </a:r>
            <a:r>
              <a:rPr lang="pt-BR" sz="1600" b="1" dirty="0" smtClean="0">
                <a:solidFill>
                  <a:schemeClr val="bg1"/>
                </a:solidFill>
              </a:rPr>
              <a:t> – 2016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303338"/>
              </p:ext>
            </p:extLst>
          </p:nvPr>
        </p:nvGraphicFramePr>
        <p:xfrm>
          <a:off x="250825" y="1262386"/>
          <a:ext cx="8605889" cy="2886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967">
                  <a:extLst>
                    <a:ext uri="{9D8B030D-6E8A-4147-A177-3AD203B41FA5}">
                      <a16:colId xmlns:a16="http://schemas.microsoft.com/office/drawing/2014/main" val="424367921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78799403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10083491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389938329"/>
                    </a:ext>
                  </a:extLst>
                </a:gridCol>
                <a:gridCol w="1476402">
                  <a:extLst>
                    <a:ext uri="{9D8B030D-6E8A-4147-A177-3AD203B41FA5}">
                      <a16:colId xmlns:a16="http://schemas.microsoft.com/office/drawing/2014/main" val="2427513777"/>
                    </a:ext>
                  </a:extLst>
                </a:gridCol>
              </a:tblGrid>
              <a:tr h="10272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Desembolso / Período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Total Pago </a:t>
                      </a:r>
                      <a:br>
                        <a:rPr lang="pt-BR" sz="2000" u="none" strike="noStrike">
                          <a:effectLst/>
                        </a:rPr>
                      </a:br>
                      <a:r>
                        <a:rPr lang="pt-BR" sz="2000" u="none" strike="noStrike">
                          <a:effectLst/>
                        </a:rPr>
                        <a:t>(R$ 1,00)  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Total Pago </a:t>
                      </a:r>
                      <a:br>
                        <a:rPr lang="pt-BR" sz="2000" u="none" strike="noStrike" dirty="0">
                          <a:effectLst/>
                        </a:rPr>
                      </a:br>
                      <a:r>
                        <a:rPr lang="pt-BR" sz="2000" u="none" strike="noStrike" dirty="0">
                          <a:effectLst/>
                        </a:rPr>
                        <a:t>(USD 1,00)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 dirty="0">
                          <a:effectLst/>
                        </a:rPr>
                        <a:t>Pago Financiável </a:t>
                      </a:r>
                      <a:br>
                        <a:rPr lang="pt-BR" sz="2000" u="none" strike="noStrike" dirty="0">
                          <a:effectLst/>
                        </a:rPr>
                      </a:br>
                      <a:r>
                        <a:rPr lang="pt-BR" sz="2000" u="none" strike="noStrike" dirty="0">
                          <a:effectLst/>
                        </a:rPr>
                        <a:t>(R$ 1,00) 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Pago Financiável </a:t>
                      </a:r>
                      <a:br>
                        <a:rPr lang="pt-BR" sz="2000" u="none" strike="noStrike">
                          <a:effectLst/>
                        </a:rPr>
                      </a:br>
                      <a:r>
                        <a:rPr lang="pt-BR" sz="2000" u="none" strike="noStrike">
                          <a:effectLst/>
                        </a:rPr>
                        <a:t>(USD 1,00)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0911687"/>
                  </a:ext>
                </a:extLst>
              </a:tr>
              <a:tr h="6198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6º / 1º Semestre 2016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</a:rPr>
                        <a:t>336.713.593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</a:rPr>
                        <a:t>93.259.116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</a:rPr>
                        <a:t>169.485.441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</a:rPr>
                        <a:t>46.779.273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2348158"/>
                  </a:ext>
                </a:extLst>
              </a:tr>
              <a:tr h="6198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>
                          <a:effectLst/>
                        </a:rPr>
                        <a:t>7º / 2º Semestre 2016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</a:rPr>
                        <a:t>281.821.787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</a:rPr>
                        <a:t>86.260.154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</a:rPr>
                        <a:t>168.574.342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 smtClean="0">
                          <a:effectLst/>
                        </a:rPr>
                        <a:t>51.611.010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6084462"/>
                  </a:ext>
                </a:extLst>
              </a:tr>
              <a:tr h="619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 smtClean="0">
                          <a:effectLst/>
                        </a:rPr>
                        <a:t>618.535.380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 smtClean="0">
                          <a:effectLst/>
                        </a:rPr>
                        <a:t>179.519.270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 smtClean="0">
                          <a:effectLst/>
                        </a:rPr>
                        <a:t>338.059.782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 smtClean="0">
                          <a:effectLst/>
                        </a:rPr>
                        <a:t>98.390.283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6941058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81906"/>
              </p:ext>
            </p:extLst>
          </p:nvPr>
        </p:nvGraphicFramePr>
        <p:xfrm>
          <a:off x="1807066" y="4509120"/>
          <a:ext cx="6077302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7302">
                  <a:extLst>
                    <a:ext uri="{9D8B030D-6E8A-4147-A177-3AD203B41FA5}">
                      <a16:colId xmlns:a16="http://schemas.microsoft.com/office/drawing/2014/main" val="132216051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Total Previsto na LOA 2016 = R$ 497.036.923</a:t>
                      </a:r>
                    </a:p>
                    <a:p>
                      <a:pPr algn="ctr"/>
                      <a:endParaRPr lang="pt-BR" sz="2000" dirty="0" smtClean="0"/>
                    </a:p>
                    <a:p>
                      <a:pPr algn="ctr"/>
                      <a:r>
                        <a:rPr lang="pt-BR" sz="2000" dirty="0" smtClean="0"/>
                        <a:t>Execução</a:t>
                      </a:r>
                      <a:r>
                        <a:rPr lang="pt-BR" sz="2000" baseline="0" dirty="0" smtClean="0"/>
                        <a:t> Financeira de 124% do Previsto</a:t>
                      </a:r>
                      <a:r>
                        <a:rPr lang="pt-BR" sz="2000" dirty="0" smtClean="0"/>
                        <a:t> 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552537"/>
                  </a:ext>
                </a:extLst>
              </a:tr>
            </a:tbl>
          </a:graphicData>
        </a:graphic>
      </p:graphicFrame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106979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71"/>
          <p:cNvSpPr/>
          <p:nvPr/>
        </p:nvSpPr>
        <p:spPr>
          <a:xfrm flipH="1">
            <a:off x="971600" y="6546851"/>
            <a:ext cx="7885113" cy="17462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39999">
                <a:srgbClr val="0070C0"/>
              </a:gs>
              <a:gs pos="70000">
                <a:srgbClr val="00B0F0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" name="Imagem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968039"/>
            <a:ext cx="694820" cy="74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tângulo 11"/>
          <p:cNvSpPr/>
          <p:nvPr/>
        </p:nvSpPr>
        <p:spPr>
          <a:xfrm rot="16200000">
            <a:off x="4539456" y="-3983831"/>
            <a:ext cx="315913" cy="8893175"/>
          </a:xfrm>
          <a:prstGeom prst="rect">
            <a:avLst/>
          </a:prstGeom>
          <a:gradFill>
            <a:gsLst>
              <a:gs pos="0">
                <a:schemeClr val="tx2">
                  <a:lumMod val="50000"/>
                </a:schemeClr>
              </a:gs>
              <a:gs pos="52000">
                <a:schemeClr val="tx2">
                  <a:lumMod val="50000"/>
                </a:schemeClr>
              </a:gs>
              <a:gs pos="85000">
                <a:schemeClr val="tx2">
                  <a:lumMod val="60000"/>
                  <a:lumOff val="40000"/>
                  <a:alpha val="28000"/>
                </a:schemeClr>
              </a:gs>
              <a:gs pos="100000">
                <a:schemeClr val="tx2">
                  <a:lumMod val="20000"/>
                  <a:lumOff val="80000"/>
                  <a:alpha val="3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914157" y="11113"/>
            <a:ext cx="4229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ASPECTOS FINANCEIRO E DE DESEMBOLSO</a:t>
            </a:r>
          </a:p>
        </p:txBody>
      </p:sp>
      <p:sp>
        <p:nvSpPr>
          <p:cNvPr id="14" name="CaixaDeTexto 14"/>
          <p:cNvSpPr txBox="1"/>
          <p:nvPr/>
        </p:nvSpPr>
        <p:spPr>
          <a:xfrm>
            <a:off x="4407492" y="290683"/>
            <a:ext cx="47365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275856" y="290683"/>
            <a:ext cx="5868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600" b="1" dirty="0" smtClean="0">
                <a:solidFill>
                  <a:schemeClr val="bg1"/>
                </a:solidFill>
              </a:rPr>
              <a:t>DESEMBOLSO</a:t>
            </a:r>
            <a:endParaRPr lang="pt-BR" sz="1600" b="1" dirty="0">
              <a:solidFill>
                <a:schemeClr val="bg1"/>
              </a:solidFill>
            </a:endParaRPr>
          </a:p>
        </p:txBody>
      </p:sp>
      <p:pic>
        <p:nvPicPr>
          <p:cNvPr id="1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76" y="5981419"/>
            <a:ext cx="532737" cy="7452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755576" y="672951"/>
            <a:ext cx="7748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 smtClean="0">
                <a:latin typeface="+mj-lt"/>
              </a:rPr>
              <a:t>VALOR PREVISTO DE SAQUE PARA O 6º DESEMBOLSO</a:t>
            </a:r>
          </a:p>
          <a:p>
            <a:pPr algn="ctr">
              <a:defRPr/>
            </a:pPr>
            <a:r>
              <a:rPr lang="pt-BR" b="1" dirty="0">
                <a:latin typeface="+mj-lt"/>
              </a:rPr>
              <a:t>DESPESAS REALIZADAS NO 1º SEMESTRE DE 2016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286348"/>
              </p:ext>
            </p:extLst>
          </p:nvPr>
        </p:nvGraphicFramePr>
        <p:xfrm>
          <a:off x="1524000" y="1397000"/>
          <a:ext cx="6096000" cy="1584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2136">
                  <a:extLst>
                    <a:ext uri="{9D8B030D-6E8A-4147-A177-3AD203B41FA5}">
                      <a16:colId xmlns:a16="http://schemas.microsoft.com/office/drawing/2014/main" val="2059047790"/>
                    </a:ext>
                  </a:extLst>
                </a:gridCol>
                <a:gridCol w="1823864">
                  <a:extLst>
                    <a:ext uri="{9D8B030D-6E8A-4147-A177-3AD203B41FA5}">
                      <a16:colId xmlns:a16="http://schemas.microsoft.com/office/drawing/2014/main" val="153884941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Aferição</a:t>
                      </a:r>
                      <a:r>
                        <a:rPr lang="pt-BR" sz="2000" baseline="0" dirty="0" smtClean="0"/>
                        <a:t> do Coeficiente de Desembolso</a:t>
                      </a:r>
                      <a:endParaRPr lang="pt-BR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810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Nº de </a:t>
                      </a:r>
                      <a:r>
                        <a:rPr lang="pt-BR" sz="2000" dirty="0" err="1" smtClean="0"/>
                        <a:t>IDs</a:t>
                      </a:r>
                      <a:r>
                        <a:rPr lang="pt-BR" sz="2000" dirty="0" smtClean="0"/>
                        <a:t> Atendidos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5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167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Nº Total</a:t>
                      </a:r>
                      <a:r>
                        <a:rPr lang="pt-BR" sz="2000" baseline="0" dirty="0" smtClean="0"/>
                        <a:t> de </a:t>
                      </a:r>
                      <a:r>
                        <a:rPr lang="pt-BR" sz="2000" baseline="0" dirty="0" err="1" smtClean="0"/>
                        <a:t>IDs</a:t>
                      </a:r>
                      <a:r>
                        <a:rPr lang="pt-BR" sz="2000" baseline="0" dirty="0" smtClean="0"/>
                        <a:t> Analisados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6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20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1" dirty="0" smtClean="0"/>
                        <a:t>Coeficiente 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0,8333</a:t>
                      </a:r>
                      <a:endParaRPr lang="pt-BR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821362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374069"/>
              </p:ext>
            </p:extLst>
          </p:nvPr>
        </p:nvGraphicFramePr>
        <p:xfrm>
          <a:off x="1524000" y="3933056"/>
          <a:ext cx="60960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2136">
                  <a:extLst>
                    <a:ext uri="{9D8B030D-6E8A-4147-A177-3AD203B41FA5}">
                      <a16:colId xmlns:a16="http://schemas.microsoft.com/office/drawing/2014/main" val="2613076295"/>
                    </a:ext>
                  </a:extLst>
                </a:gridCol>
                <a:gridCol w="1823864">
                  <a:extLst>
                    <a:ext uri="{9D8B030D-6E8A-4147-A177-3AD203B41FA5}">
                      <a16:colId xmlns:a16="http://schemas.microsoft.com/office/drawing/2014/main" val="3574358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Previsto de Desembolso (US$)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19.179.901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68412"/>
                  </a:ext>
                </a:extLst>
              </a:tr>
            </a:tbl>
          </a:graphicData>
        </a:graphic>
      </p:graphicFrame>
      <p:sp>
        <p:nvSpPr>
          <p:cNvPr id="5" name="Multiplicar 4"/>
          <p:cNvSpPr/>
          <p:nvPr/>
        </p:nvSpPr>
        <p:spPr>
          <a:xfrm>
            <a:off x="4247964" y="2996952"/>
            <a:ext cx="648072" cy="812403"/>
          </a:xfrm>
          <a:prstGeom prst="mathMultiply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Igual a 5"/>
          <p:cNvSpPr/>
          <p:nvPr/>
        </p:nvSpPr>
        <p:spPr>
          <a:xfrm>
            <a:off x="4106973" y="4471502"/>
            <a:ext cx="930053" cy="650340"/>
          </a:xfrm>
          <a:prstGeom prst="mathEqua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70297"/>
              </p:ext>
            </p:extLst>
          </p:nvPr>
        </p:nvGraphicFramePr>
        <p:xfrm>
          <a:off x="1500336" y="5301208"/>
          <a:ext cx="60960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72136">
                  <a:extLst>
                    <a:ext uri="{9D8B030D-6E8A-4147-A177-3AD203B41FA5}">
                      <a16:colId xmlns:a16="http://schemas.microsoft.com/office/drawing/2014/main" val="2613076295"/>
                    </a:ext>
                  </a:extLst>
                </a:gridCol>
                <a:gridCol w="1823864">
                  <a:extLst>
                    <a:ext uri="{9D8B030D-6E8A-4147-A177-3AD203B41FA5}">
                      <a16:colId xmlns:a16="http://schemas.microsoft.com/office/drawing/2014/main" val="3574358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Valor Final de Desembolso (US$)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 15.983.251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68412"/>
                  </a:ext>
                </a:extLst>
              </a:tr>
            </a:tbl>
          </a:graphicData>
        </a:graphic>
      </p:graphicFrame>
      <p:sp>
        <p:nvSpPr>
          <p:cNvPr id="18" name="Espaço Reservado para Data 14"/>
          <p:cNvSpPr>
            <a:spLocks noGrp="1"/>
          </p:cNvSpPr>
          <p:nvPr/>
        </p:nvSpPr>
        <p:spPr>
          <a:xfrm>
            <a:off x="899592" y="6597352"/>
            <a:ext cx="2133600" cy="115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z="600" dirty="0"/>
              <a:t>V.1.0 </a:t>
            </a:r>
            <a:r>
              <a:rPr lang="pt-BR" sz="600" dirty="0" smtClean="0"/>
              <a:t>– 06/07/2017</a:t>
            </a:r>
            <a:endParaRPr lang="pt-BR" sz="600" dirty="0"/>
          </a:p>
        </p:txBody>
      </p:sp>
    </p:spTree>
    <p:extLst>
      <p:ext uri="{BB962C8B-B14F-4D97-AF65-F5344CB8AC3E}">
        <p14:creationId xmlns:p14="http://schemas.microsoft.com/office/powerpoint/2010/main" val="209280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16987</TotalTime>
  <Words>749</Words>
  <Application>Microsoft Office PowerPoint</Application>
  <PresentationFormat>Apresentação na tela (4:3)</PresentationFormat>
  <Paragraphs>230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Fabricio Miyagima</dc:creator>
  <cp:lastModifiedBy>Tobias de Freitas Prando</cp:lastModifiedBy>
  <cp:revision>1156</cp:revision>
  <cp:lastPrinted>2016-04-01T20:02:04Z</cp:lastPrinted>
  <dcterms:created xsi:type="dcterms:W3CDTF">2011-02-02T00:44:26Z</dcterms:created>
  <dcterms:modified xsi:type="dcterms:W3CDTF">2017-07-07T12:38:15Z</dcterms:modified>
</cp:coreProperties>
</file>