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7" r:id="rId2"/>
    <p:sldId id="335" r:id="rId3"/>
    <p:sldId id="258" r:id="rId4"/>
    <p:sldId id="312" r:id="rId5"/>
    <p:sldId id="264" r:id="rId6"/>
    <p:sldId id="265" r:id="rId7"/>
    <p:sldId id="263" r:id="rId8"/>
    <p:sldId id="266" r:id="rId9"/>
    <p:sldId id="267" r:id="rId10"/>
    <p:sldId id="269" r:id="rId11"/>
    <p:sldId id="314" r:id="rId12"/>
    <p:sldId id="302" r:id="rId13"/>
    <p:sldId id="336" r:id="rId14"/>
    <p:sldId id="337" r:id="rId15"/>
    <p:sldId id="316" r:id="rId16"/>
    <p:sldId id="317" r:id="rId17"/>
    <p:sldId id="318" r:id="rId18"/>
    <p:sldId id="319" r:id="rId19"/>
    <p:sldId id="321" r:id="rId20"/>
    <p:sldId id="322" r:id="rId21"/>
    <p:sldId id="323" r:id="rId22"/>
    <p:sldId id="325" r:id="rId23"/>
    <p:sldId id="326" r:id="rId24"/>
    <p:sldId id="327" r:id="rId25"/>
    <p:sldId id="320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297" r:id="rId34"/>
  </p:sldIdLst>
  <p:sldSz cx="9144000" cy="6858000" type="screen4x3"/>
  <p:notesSz cx="9271000" cy="6985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1" autoAdjust="0"/>
    <p:restoredTop sz="94660"/>
  </p:normalViewPr>
  <p:slideViewPr>
    <p:cSldViewPr>
      <p:cViewPr varScale="1">
        <p:scale>
          <a:sx n="68" d="100"/>
          <a:sy n="68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AFD021-93BC-4F0C-9ADA-862E25E771B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E4A34C7-55D2-4AAC-B9BD-8F04E2D3A9F3}">
      <dgm:prSet phldrT="[Texto]" custT="1"/>
      <dgm:spPr>
        <a:solidFill>
          <a:schemeClr val="accent2">
            <a:lumMod val="5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dirty="0"/>
            <a:t>Ação no Programa de Gastos Elegíveis</a:t>
          </a:r>
        </a:p>
      </dgm:t>
    </dgm:pt>
    <dgm:pt modelId="{9431EE9B-1377-421C-B735-562F2E525D6F}" type="parTrans" cxnId="{EBB47C65-76F6-431E-98CB-1C03178B192E}">
      <dgm:prSet/>
      <dgm:spPr/>
      <dgm:t>
        <a:bodyPr/>
        <a:lstStyle/>
        <a:p>
          <a:endParaRPr lang="pt-BR"/>
        </a:p>
      </dgm:t>
    </dgm:pt>
    <dgm:pt modelId="{53268B33-DE43-4B89-AC78-BAF7ADCF877D}" type="sibTrans" cxnId="{EBB47C65-76F6-431E-98CB-1C03178B192E}">
      <dgm:prSet/>
      <dgm:spPr>
        <a:solidFill>
          <a:schemeClr val="bg2">
            <a:lumMod val="9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7C85A8AD-FEFF-42B5-BFEF-4C63D8753196}">
      <dgm:prSet phldrT="[Texto]" custT="1"/>
      <dgm:spPr>
        <a:solidFill>
          <a:schemeClr val="bg2">
            <a:lumMod val="25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2000" dirty="0"/>
            <a:t>Aquisição / Seleção: segundo Diretrizes BIRD e MOP</a:t>
          </a:r>
        </a:p>
      </dgm:t>
    </dgm:pt>
    <dgm:pt modelId="{2F48200B-B398-45F4-8914-06E4F1BA9D1B}" type="parTrans" cxnId="{CE516FA0-F15A-4BB2-AE0A-7D668F5F1AC0}">
      <dgm:prSet/>
      <dgm:spPr/>
      <dgm:t>
        <a:bodyPr/>
        <a:lstStyle/>
        <a:p>
          <a:endParaRPr lang="pt-BR"/>
        </a:p>
      </dgm:t>
    </dgm:pt>
    <dgm:pt modelId="{EC781060-9F0C-4136-A6DF-D13CD82BD501}" type="sibTrans" cxnId="{CE516FA0-F15A-4BB2-AE0A-7D668F5F1AC0}">
      <dgm:prSet/>
      <dgm:spPr>
        <a:solidFill>
          <a:schemeClr val="bg2">
            <a:lumMod val="9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C06EB6FC-4ECE-4949-BFB3-A2394C7723ED}">
      <dgm:prSet phldrT="[Texto]"/>
      <dgm:spPr>
        <a:solidFill>
          <a:schemeClr val="accent3">
            <a:lumMod val="40000"/>
            <a:lumOff val="6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b="1" dirty="0">
              <a:solidFill>
                <a:schemeClr val="accent3">
                  <a:lumMod val="50000"/>
                </a:schemeClr>
              </a:solidFill>
            </a:rPr>
            <a:t>Ação reconhecida pelo BIRD</a:t>
          </a:r>
        </a:p>
      </dgm:t>
    </dgm:pt>
    <dgm:pt modelId="{812D41A9-4093-4827-AE93-32FB7A9BCCBE}" type="parTrans" cxnId="{3E02A05C-CA54-4976-BC3C-66053344DD79}">
      <dgm:prSet/>
      <dgm:spPr/>
      <dgm:t>
        <a:bodyPr/>
        <a:lstStyle/>
        <a:p>
          <a:endParaRPr lang="pt-BR"/>
        </a:p>
      </dgm:t>
    </dgm:pt>
    <dgm:pt modelId="{FF99F077-E959-49E1-93F3-EE4B105E24F3}" type="sibTrans" cxnId="{3E02A05C-CA54-4976-BC3C-66053344DD79}">
      <dgm:prSet/>
      <dgm:spPr/>
      <dgm:t>
        <a:bodyPr/>
        <a:lstStyle/>
        <a:p>
          <a:endParaRPr lang="pt-BR"/>
        </a:p>
      </dgm:t>
    </dgm:pt>
    <dgm:pt modelId="{F449AF3C-CCCC-4F39-82DD-322F300BA919}" type="pres">
      <dgm:prSet presAssocID="{40AFD021-93BC-4F0C-9ADA-862E25E771BD}" presName="Name0" presStyleCnt="0">
        <dgm:presLayoutVars>
          <dgm:dir/>
          <dgm:resizeHandles val="exact"/>
        </dgm:presLayoutVars>
      </dgm:prSet>
      <dgm:spPr/>
    </dgm:pt>
    <dgm:pt modelId="{148F6B22-E75F-48CC-A63F-E15442A36447}" type="pres">
      <dgm:prSet presAssocID="{6E4A34C7-55D2-4AAC-B9BD-8F04E2D3A9F3}" presName="node" presStyleLbl="node1" presStyleIdx="0" presStyleCnt="3" custLinFactNeighborX="-836" custLinFactNeighborY="-61027">
        <dgm:presLayoutVars>
          <dgm:bulletEnabled val="1"/>
        </dgm:presLayoutVars>
      </dgm:prSet>
      <dgm:spPr/>
    </dgm:pt>
    <dgm:pt modelId="{5133E3A9-EE61-43FF-AD9E-3E4E4984506E}" type="pres">
      <dgm:prSet presAssocID="{53268B33-DE43-4B89-AC78-BAF7ADCF877D}" presName="sibTrans" presStyleLbl="sibTrans2D1" presStyleIdx="0" presStyleCnt="2"/>
      <dgm:spPr/>
    </dgm:pt>
    <dgm:pt modelId="{CA1F01D9-0B1A-4404-88A7-1C4993090CCD}" type="pres">
      <dgm:prSet presAssocID="{53268B33-DE43-4B89-AC78-BAF7ADCF877D}" presName="connectorText" presStyleLbl="sibTrans2D1" presStyleIdx="0" presStyleCnt="2"/>
      <dgm:spPr/>
    </dgm:pt>
    <dgm:pt modelId="{9633591A-C248-4300-97DD-52B0FDC9745B}" type="pres">
      <dgm:prSet presAssocID="{7C85A8AD-FEFF-42B5-BFEF-4C63D8753196}" presName="node" presStyleLbl="node1" presStyleIdx="1" presStyleCnt="3" custLinFactNeighborY="-61103">
        <dgm:presLayoutVars>
          <dgm:bulletEnabled val="1"/>
        </dgm:presLayoutVars>
      </dgm:prSet>
      <dgm:spPr/>
    </dgm:pt>
    <dgm:pt modelId="{BCA94553-1C1F-4D7D-A371-549A4A64BC1E}" type="pres">
      <dgm:prSet presAssocID="{EC781060-9F0C-4136-A6DF-D13CD82BD501}" presName="sibTrans" presStyleLbl="sibTrans2D1" presStyleIdx="1" presStyleCnt="2"/>
      <dgm:spPr/>
    </dgm:pt>
    <dgm:pt modelId="{70515FDE-4DE3-4F3D-A79A-B933F78FC564}" type="pres">
      <dgm:prSet presAssocID="{EC781060-9F0C-4136-A6DF-D13CD82BD501}" presName="connectorText" presStyleLbl="sibTrans2D1" presStyleIdx="1" presStyleCnt="2"/>
      <dgm:spPr/>
    </dgm:pt>
    <dgm:pt modelId="{44DE9E09-F90A-4466-B53B-FBA7F054060F}" type="pres">
      <dgm:prSet presAssocID="{C06EB6FC-4ECE-4949-BFB3-A2394C7723ED}" presName="node" presStyleLbl="node1" presStyleIdx="2" presStyleCnt="3" custLinFactNeighborX="-4334" custLinFactNeighborY="-61027">
        <dgm:presLayoutVars>
          <dgm:bulletEnabled val="1"/>
        </dgm:presLayoutVars>
      </dgm:prSet>
      <dgm:spPr/>
    </dgm:pt>
  </dgm:ptLst>
  <dgm:cxnLst>
    <dgm:cxn modelId="{14327619-4AFC-4460-A624-56A6169446ED}" type="presOf" srcId="{40AFD021-93BC-4F0C-9ADA-862E25E771BD}" destId="{F449AF3C-CCCC-4F39-82DD-322F300BA919}" srcOrd="0" destOrd="0" presId="urn:microsoft.com/office/officeart/2005/8/layout/process1"/>
    <dgm:cxn modelId="{0A3C001A-C191-4D26-B53E-370BBF6980F6}" type="presOf" srcId="{C06EB6FC-4ECE-4949-BFB3-A2394C7723ED}" destId="{44DE9E09-F90A-4466-B53B-FBA7F054060F}" srcOrd="0" destOrd="0" presId="urn:microsoft.com/office/officeart/2005/8/layout/process1"/>
    <dgm:cxn modelId="{DAB30B5B-270D-4860-98B6-FCF8E72A294A}" type="presOf" srcId="{53268B33-DE43-4B89-AC78-BAF7ADCF877D}" destId="{5133E3A9-EE61-43FF-AD9E-3E4E4984506E}" srcOrd="0" destOrd="0" presId="urn:microsoft.com/office/officeart/2005/8/layout/process1"/>
    <dgm:cxn modelId="{3E02A05C-CA54-4976-BC3C-66053344DD79}" srcId="{40AFD021-93BC-4F0C-9ADA-862E25E771BD}" destId="{C06EB6FC-4ECE-4949-BFB3-A2394C7723ED}" srcOrd="2" destOrd="0" parTransId="{812D41A9-4093-4827-AE93-32FB7A9BCCBE}" sibTransId="{FF99F077-E959-49E1-93F3-EE4B105E24F3}"/>
    <dgm:cxn modelId="{EBB47C65-76F6-431E-98CB-1C03178B192E}" srcId="{40AFD021-93BC-4F0C-9ADA-862E25E771BD}" destId="{6E4A34C7-55D2-4AAC-B9BD-8F04E2D3A9F3}" srcOrd="0" destOrd="0" parTransId="{9431EE9B-1377-421C-B735-562F2E525D6F}" sibTransId="{53268B33-DE43-4B89-AC78-BAF7ADCF877D}"/>
    <dgm:cxn modelId="{2DB0659C-DB0F-466E-8A18-E545973B251E}" type="presOf" srcId="{EC781060-9F0C-4136-A6DF-D13CD82BD501}" destId="{70515FDE-4DE3-4F3D-A79A-B933F78FC564}" srcOrd="1" destOrd="0" presId="urn:microsoft.com/office/officeart/2005/8/layout/process1"/>
    <dgm:cxn modelId="{574D1AA0-2EE5-46E1-A94D-E0498B84EC17}" type="presOf" srcId="{53268B33-DE43-4B89-AC78-BAF7ADCF877D}" destId="{CA1F01D9-0B1A-4404-88A7-1C4993090CCD}" srcOrd="1" destOrd="0" presId="urn:microsoft.com/office/officeart/2005/8/layout/process1"/>
    <dgm:cxn modelId="{CE516FA0-F15A-4BB2-AE0A-7D668F5F1AC0}" srcId="{40AFD021-93BC-4F0C-9ADA-862E25E771BD}" destId="{7C85A8AD-FEFF-42B5-BFEF-4C63D8753196}" srcOrd="1" destOrd="0" parTransId="{2F48200B-B398-45F4-8914-06E4F1BA9D1B}" sibTransId="{EC781060-9F0C-4136-A6DF-D13CD82BD501}"/>
    <dgm:cxn modelId="{63C286B6-3240-4FC1-A11D-A8C4EDEF0F92}" type="presOf" srcId="{6E4A34C7-55D2-4AAC-B9BD-8F04E2D3A9F3}" destId="{148F6B22-E75F-48CC-A63F-E15442A36447}" srcOrd="0" destOrd="0" presId="urn:microsoft.com/office/officeart/2005/8/layout/process1"/>
    <dgm:cxn modelId="{00E21ACA-8207-4D4C-A49C-021AAAC4DE22}" type="presOf" srcId="{7C85A8AD-FEFF-42B5-BFEF-4C63D8753196}" destId="{9633591A-C248-4300-97DD-52B0FDC9745B}" srcOrd="0" destOrd="0" presId="urn:microsoft.com/office/officeart/2005/8/layout/process1"/>
    <dgm:cxn modelId="{C9C391DB-C1C8-481F-8B38-74A4646ECF95}" type="presOf" srcId="{EC781060-9F0C-4136-A6DF-D13CD82BD501}" destId="{BCA94553-1C1F-4D7D-A371-549A4A64BC1E}" srcOrd="0" destOrd="0" presId="urn:microsoft.com/office/officeart/2005/8/layout/process1"/>
    <dgm:cxn modelId="{8045E581-C842-4C08-92C3-4F709E7F88DA}" type="presParOf" srcId="{F449AF3C-CCCC-4F39-82DD-322F300BA919}" destId="{148F6B22-E75F-48CC-A63F-E15442A36447}" srcOrd="0" destOrd="0" presId="urn:microsoft.com/office/officeart/2005/8/layout/process1"/>
    <dgm:cxn modelId="{96EB2BBF-6211-4F57-92B4-C4BCBC81576A}" type="presParOf" srcId="{F449AF3C-CCCC-4F39-82DD-322F300BA919}" destId="{5133E3A9-EE61-43FF-AD9E-3E4E4984506E}" srcOrd="1" destOrd="0" presId="urn:microsoft.com/office/officeart/2005/8/layout/process1"/>
    <dgm:cxn modelId="{C1671ED3-788A-4F5A-889C-5E0F8C516AC1}" type="presParOf" srcId="{5133E3A9-EE61-43FF-AD9E-3E4E4984506E}" destId="{CA1F01D9-0B1A-4404-88A7-1C4993090CCD}" srcOrd="0" destOrd="0" presId="urn:microsoft.com/office/officeart/2005/8/layout/process1"/>
    <dgm:cxn modelId="{E3FA9CA1-64A1-458B-BB5A-78ABD3A9C84B}" type="presParOf" srcId="{F449AF3C-CCCC-4F39-82DD-322F300BA919}" destId="{9633591A-C248-4300-97DD-52B0FDC9745B}" srcOrd="2" destOrd="0" presId="urn:microsoft.com/office/officeart/2005/8/layout/process1"/>
    <dgm:cxn modelId="{400C2B5C-3F38-4EB8-9CF7-7852BDE5E149}" type="presParOf" srcId="{F449AF3C-CCCC-4F39-82DD-322F300BA919}" destId="{BCA94553-1C1F-4D7D-A371-549A4A64BC1E}" srcOrd="3" destOrd="0" presId="urn:microsoft.com/office/officeart/2005/8/layout/process1"/>
    <dgm:cxn modelId="{21B6659B-CFE9-4F41-9486-418F8F6114A4}" type="presParOf" srcId="{BCA94553-1C1F-4D7D-A371-549A4A64BC1E}" destId="{70515FDE-4DE3-4F3D-A79A-B933F78FC564}" srcOrd="0" destOrd="0" presId="urn:microsoft.com/office/officeart/2005/8/layout/process1"/>
    <dgm:cxn modelId="{B8DCB745-4DF7-4FA7-A323-4B18FA57B809}" type="presParOf" srcId="{F449AF3C-CCCC-4F39-82DD-322F300BA919}" destId="{44DE9E09-F90A-4466-B53B-FBA7F054060F}" srcOrd="4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F6B22-E75F-48CC-A63F-E15442A36447}">
      <dsp:nvSpPr>
        <dsp:cNvPr id="0" name=""/>
        <dsp:cNvSpPr/>
      </dsp:nvSpPr>
      <dsp:spPr>
        <a:xfrm>
          <a:off x="3" y="796587"/>
          <a:ext cx="2161877" cy="1357929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Ação no Programa de Gastos Elegíveis</a:t>
          </a:r>
        </a:p>
      </dsp:txBody>
      <dsp:txXfrm>
        <a:off x="39775" y="836359"/>
        <a:ext cx="2082333" cy="1278385"/>
      </dsp:txXfrm>
    </dsp:sp>
    <dsp:sp modelId="{5133E3A9-EE61-43FF-AD9E-3E4E4984506E}">
      <dsp:nvSpPr>
        <dsp:cNvPr id="0" name=""/>
        <dsp:cNvSpPr/>
      </dsp:nvSpPr>
      <dsp:spPr>
        <a:xfrm rot="21598831">
          <a:off x="2379876" y="1206959"/>
          <a:ext cx="462149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/>
        </a:p>
      </dsp:txBody>
      <dsp:txXfrm>
        <a:off x="2379876" y="1314212"/>
        <a:ext cx="323504" cy="321687"/>
      </dsp:txXfrm>
    </dsp:sp>
    <dsp:sp modelId="{9633591A-C248-4300-97DD-52B0FDC9745B}">
      <dsp:nvSpPr>
        <dsp:cNvPr id="0" name=""/>
        <dsp:cNvSpPr/>
      </dsp:nvSpPr>
      <dsp:spPr>
        <a:xfrm>
          <a:off x="3033861" y="795555"/>
          <a:ext cx="2161877" cy="1357929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Aquisição / Seleção: segundo Diretrizes BIRD e MOP</a:t>
          </a:r>
        </a:p>
      </dsp:txBody>
      <dsp:txXfrm>
        <a:off x="3073633" y="835327"/>
        <a:ext cx="2082333" cy="1278385"/>
      </dsp:txXfrm>
    </dsp:sp>
    <dsp:sp modelId="{BCA94553-1C1F-4D7D-A371-549A4A64BC1E}">
      <dsp:nvSpPr>
        <dsp:cNvPr id="0" name=""/>
        <dsp:cNvSpPr/>
      </dsp:nvSpPr>
      <dsp:spPr>
        <a:xfrm rot="1187">
          <a:off x="5402556" y="1206968"/>
          <a:ext cx="438454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/>
        </a:p>
      </dsp:txBody>
      <dsp:txXfrm>
        <a:off x="5402556" y="1314174"/>
        <a:ext cx="306918" cy="321687"/>
      </dsp:txXfrm>
    </dsp:sp>
    <dsp:sp modelId="{44DE9E09-F90A-4466-B53B-FBA7F054060F}">
      <dsp:nvSpPr>
        <dsp:cNvPr id="0" name=""/>
        <dsp:cNvSpPr/>
      </dsp:nvSpPr>
      <dsp:spPr>
        <a:xfrm>
          <a:off x="6023011" y="796587"/>
          <a:ext cx="2161877" cy="135792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1" kern="1200" dirty="0">
              <a:solidFill>
                <a:schemeClr val="accent3">
                  <a:lumMod val="50000"/>
                </a:schemeClr>
              </a:solidFill>
            </a:rPr>
            <a:t>Ação reconhecida pelo BIRD</a:t>
          </a:r>
        </a:p>
      </dsp:txBody>
      <dsp:txXfrm>
        <a:off x="6062783" y="836359"/>
        <a:ext cx="2082333" cy="1278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17433" cy="350463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251421" y="1"/>
            <a:ext cx="4017433" cy="350463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AF77673B-CA0D-4D80-A780-E6303F8FF557}" type="datetimeFigureOut">
              <a:rPr lang="pt-BR" smtClean="0"/>
              <a:t>09/07/2017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634538"/>
            <a:ext cx="4017433" cy="350462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251421" y="6634538"/>
            <a:ext cx="4017433" cy="350462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52BC77FB-7087-4647-A3D1-14D93975CE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858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17433" cy="3492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251421" y="0"/>
            <a:ext cx="4017433" cy="3492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9C7CF687-0761-4F10-8DFA-61689EE71EC8}" type="datetimeFigureOut">
              <a:rPr lang="pt-BR" smtClean="0"/>
              <a:t>09/07/2017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88925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27100" y="3317875"/>
            <a:ext cx="7416800" cy="31432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634538"/>
            <a:ext cx="4017433" cy="3492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251421" y="6634538"/>
            <a:ext cx="4017433" cy="3492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35F0D1B7-A349-4D81-8D9A-E7E27351D2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93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>
                <a:solidFill>
                  <a:prstClr val="black"/>
                </a:solidFill>
              </a:rPr>
              <a:pPr/>
              <a:t>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84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5900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434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172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085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2716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4490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755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7366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12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493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7732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0463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0622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76521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8753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7214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9828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7784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0480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0265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186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4293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7543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5290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6715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7231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269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348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2888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184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434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DE92-E8D6-4F3D-97FC-7578CFB3747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81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75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19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11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2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26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8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16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09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6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0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973BA-00CE-4C4D-8F7A-D320D776FD2D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09/07/2017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54105-046C-44CD-9FB6-8636EB7953E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56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199" y="1268760"/>
            <a:ext cx="2937265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27584" y="4804095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prstClr val="white"/>
                </a:solidFill>
              </a:rPr>
              <a:t>SECRETARIA DE ESTADO DO PLANEJAMENTO E COORDENAÇÃO GERAL – SEPL</a:t>
            </a:r>
          </a:p>
          <a:p>
            <a:endParaRPr lang="pt-BR" sz="2000" dirty="0">
              <a:solidFill>
                <a:prstClr val="white"/>
              </a:solidFill>
            </a:endParaRPr>
          </a:p>
          <a:p>
            <a:r>
              <a:rPr lang="pt-BR" sz="2000" dirty="0">
                <a:solidFill>
                  <a:prstClr val="white"/>
                </a:solidFill>
              </a:rPr>
              <a:t>Coordenação de Desenvolvimento Governamental – CDG </a:t>
            </a:r>
          </a:p>
          <a:p>
            <a:r>
              <a:rPr lang="pt-BR" sz="2000" dirty="0">
                <a:solidFill>
                  <a:prstClr val="white"/>
                </a:solidFill>
              </a:rPr>
              <a:t>Equipe de Aquisições - Unidade de Gerenciamento do Projeto - UGP</a:t>
            </a:r>
          </a:p>
        </p:txBody>
      </p:sp>
      <p:grpSp>
        <p:nvGrpSpPr>
          <p:cNvPr id="4" name="Agrupar 3"/>
          <p:cNvGrpSpPr/>
          <p:nvPr/>
        </p:nvGrpSpPr>
        <p:grpSpPr>
          <a:xfrm>
            <a:off x="904437" y="2060848"/>
            <a:ext cx="4315635" cy="2232248"/>
            <a:chOff x="227412" y="5911787"/>
            <a:chExt cx="1210614" cy="565742"/>
          </a:xfrm>
        </p:grpSpPr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412" y="5911787"/>
              <a:ext cx="550270" cy="546224"/>
            </a:xfrm>
            <a:prstGeom prst="rect">
              <a:avLst/>
            </a:prstGeom>
          </p:spPr>
        </p:pic>
        <p:sp>
          <p:nvSpPr>
            <p:cNvPr id="6" name="Retângulo 5"/>
            <p:cNvSpPr/>
            <p:nvPr/>
          </p:nvSpPr>
          <p:spPr>
            <a:xfrm>
              <a:off x="772800" y="6344924"/>
              <a:ext cx="665226" cy="1326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2800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721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de cantos arredondados 3"/>
          <p:cNvSpPr/>
          <p:nvPr/>
        </p:nvSpPr>
        <p:spPr>
          <a:xfrm>
            <a:off x="593812" y="1484784"/>
            <a:ext cx="7920880" cy="4104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169876" y="3064314"/>
            <a:ext cx="3312368" cy="21602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601924" y="1657853"/>
            <a:ext cx="5976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</a:t>
            </a:r>
          </a:p>
          <a:p>
            <a:pPr algn="ctr"/>
            <a:r>
              <a:rPr lang="pt-B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GASTOS ELEGÍVEIS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169876" y="3132744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COMPONENTE 1</a:t>
            </a:r>
          </a:p>
          <a:p>
            <a:pPr algn="ctr"/>
            <a:r>
              <a:rPr lang="pt-BR" sz="2000" b="1" dirty="0">
                <a:solidFill>
                  <a:srgbClr val="FF0000"/>
                </a:solidFill>
              </a:rPr>
              <a:t>SWAP</a:t>
            </a:r>
            <a:r>
              <a:rPr lang="pt-BR" sz="2000" b="1" baseline="30000" dirty="0">
                <a:solidFill>
                  <a:srgbClr val="FF0000"/>
                </a:solidFill>
              </a:rPr>
              <a:t>1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313892" y="3928410"/>
            <a:ext cx="3024336" cy="10081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241884" y="414443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Reembolso BIRD (até 100%)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Contrapartida Estado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914292" y="3072520"/>
            <a:ext cx="3312368" cy="21602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4914292" y="310337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COMPONENTE 2</a:t>
            </a:r>
          </a:p>
          <a:p>
            <a:pPr algn="ctr"/>
            <a:r>
              <a:rPr lang="pt-BR" sz="2000" b="1" dirty="0">
                <a:solidFill>
                  <a:srgbClr val="FF0000"/>
                </a:solidFill>
              </a:rPr>
              <a:t>ASSISTÊNCIA TÉCNICA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5058308" y="3936616"/>
            <a:ext cx="3024336" cy="10081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130316" y="415264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Financiamento BIRD (100%)</a:t>
            </a:r>
          </a:p>
          <a:p>
            <a:endParaRPr lang="pt-BR" b="1" dirty="0"/>
          </a:p>
        </p:txBody>
      </p:sp>
      <p:sp>
        <p:nvSpPr>
          <p:cNvPr id="18" name="Retângulo 17"/>
          <p:cNvSpPr/>
          <p:nvPr/>
        </p:nvSpPr>
        <p:spPr>
          <a:xfrm>
            <a:off x="576064" y="81225"/>
            <a:ext cx="7956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ACORDO DE EMPRÉSTIMO:</a:t>
            </a:r>
          </a:p>
          <a:p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ASPECTOS DE AQUISIÇÃO E SELEÇÃO: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34670" y="5631731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1. SWAP: ABORDAGEM MULTISSETORIAL AMPLA</a:t>
            </a:r>
          </a:p>
        </p:txBody>
      </p:sp>
      <p:grpSp>
        <p:nvGrpSpPr>
          <p:cNvPr id="19" name="Agrupar 18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20" name="Imagem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21" name="Retângulo 20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22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715370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260648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FUNDAMENTAÇÃO LEGAL: 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AQUISIÇÕES E SELEÇÃO NO ÂMBITO DO PROJETO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O Manual Operativo do Projeto – MOP:</a:t>
            </a: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</a:rPr>
              <a:t>Orientar a SEPL na gestão do Projeto Multissetorial para o Desenvolvimento do Paraná e as Secretarias  e Autarquias envolvidas na implementação dos programas e ações que o integram, tendo em vista os compromissos assumidos no âmbito do Acordo de Empréstimo.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11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1784166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217378"/>
              </p:ext>
            </p:extLst>
          </p:nvPr>
        </p:nvGraphicFramePr>
        <p:xfrm>
          <a:off x="395536" y="980728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576064" y="184793"/>
            <a:ext cx="7956376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pt-BR" sz="3200" dirty="0">
                <a:solidFill>
                  <a:prstClr val="white">
                    <a:lumMod val="95000"/>
                  </a:prstClr>
                </a:solidFill>
              </a:rPr>
              <a:t>ASPECTOS DE AQUISIÇÃO</a:t>
            </a:r>
          </a:p>
          <a:p>
            <a:pPr lvl="0">
              <a:spcBef>
                <a:spcPct val="20000"/>
              </a:spcBef>
            </a:pPr>
            <a:r>
              <a:rPr lang="pt-BR" sz="3200" dirty="0">
                <a:solidFill>
                  <a:prstClr val="white">
                    <a:lumMod val="95000"/>
                  </a:prstClr>
                </a:solidFill>
              </a:rPr>
              <a:t>SÍNTESE NORMATIVA </a:t>
            </a:r>
          </a:p>
        </p:txBody>
      </p:sp>
      <p:grpSp>
        <p:nvGrpSpPr>
          <p:cNvPr id="7" name="Agrupar 6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9" name="Imagem 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11" name="Retângulo 10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12" name="Retângulo 11"/>
          <p:cNvSpPr/>
          <p:nvPr/>
        </p:nvSpPr>
        <p:spPr>
          <a:xfrm>
            <a:off x="539552" y="4293096"/>
            <a:ext cx="8136904" cy="64807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    </a:t>
            </a:r>
          </a:p>
          <a:p>
            <a:pPr algn="ctr"/>
            <a:r>
              <a:rPr lang="pt-BR" dirty="0"/>
              <a:t>    </a:t>
            </a:r>
            <a:r>
              <a:rPr lang="pt-BR" sz="2400" dirty="0"/>
              <a:t>Auditoria  Independente do Projeto por meio do </a:t>
            </a:r>
            <a:r>
              <a:rPr lang="pt-BR" sz="2400" b="1" dirty="0">
                <a:solidFill>
                  <a:schemeClr val="bg1"/>
                </a:solidFill>
              </a:rPr>
              <a:t>TCE-PR </a:t>
            </a:r>
          </a:p>
          <a:p>
            <a:pPr algn="ctr"/>
            <a:endParaRPr lang="pt-BR" dirty="0"/>
          </a:p>
        </p:txBody>
      </p:sp>
      <p:sp>
        <p:nvSpPr>
          <p:cNvPr id="5" name="Seta para Baixo 4"/>
          <p:cNvSpPr/>
          <p:nvPr/>
        </p:nvSpPr>
        <p:spPr>
          <a:xfrm>
            <a:off x="899592" y="3429000"/>
            <a:ext cx="7344816" cy="5007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1887075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ARRANJOS DE IMPLEMENTAÇÃO </a:t>
            </a:r>
            <a:r>
              <a:rPr lang="pt-BR" dirty="0">
                <a:solidFill>
                  <a:prstClr val="white">
                    <a:lumMod val="95000"/>
                  </a:prstClr>
                </a:solidFill>
              </a:rPr>
              <a:t>DO PROJETO:</a:t>
            </a:r>
          </a:p>
          <a:p>
            <a:pPr marL="0" indent="0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de Execução das Ações:</a:t>
            </a:r>
          </a:p>
          <a:p>
            <a:pPr marL="0" indent="0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DIRETA:</a:t>
            </a:r>
          </a:p>
          <a:p>
            <a:pPr marL="857250" lvl="1" indent="-457200"/>
            <a:r>
              <a:rPr lang="pt-BR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ÓRGÃOS (SECRETARIAS E AUTARQUIAS);</a:t>
            </a:r>
          </a:p>
          <a:p>
            <a:pPr marL="857250" lvl="1" indent="-457200"/>
            <a:r>
              <a:rPr lang="pt-BR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FUNDO ROTATIVO.</a:t>
            </a:r>
          </a:p>
          <a:p>
            <a:pPr marL="0" indent="0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INDIRETA:</a:t>
            </a:r>
          </a:p>
          <a:p>
            <a:pPr marL="857250" lvl="1" indent="-457200"/>
            <a:r>
              <a:rPr lang="pt-BR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FUNDO A FUNDO;</a:t>
            </a:r>
          </a:p>
          <a:p>
            <a:pPr marL="857250" lvl="1" indent="-457200"/>
            <a:r>
              <a:rPr lang="pt-BR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CONVÊNIO;</a:t>
            </a:r>
          </a:p>
          <a:p>
            <a:pPr marL="857250" lvl="1" indent="-457200"/>
            <a:r>
              <a:rPr lang="pt-BR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CONTRATO;</a:t>
            </a:r>
          </a:p>
          <a:p>
            <a:pPr marL="857250" lvl="1" indent="-457200"/>
            <a:endParaRPr lang="pt-BR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3552819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10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  <p:sp>
        <p:nvSpPr>
          <p:cNvPr id="3" name="Elipse 2"/>
          <p:cNvSpPr/>
          <p:nvPr/>
        </p:nvSpPr>
        <p:spPr>
          <a:xfrm>
            <a:off x="5364088" y="2276872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UGP</a:t>
            </a:r>
          </a:p>
        </p:txBody>
      </p:sp>
      <p:sp>
        <p:nvSpPr>
          <p:cNvPr id="11" name="Elipse 10"/>
          <p:cNvSpPr/>
          <p:nvPr/>
        </p:nvSpPr>
        <p:spPr>
          <a:xfrm>
            <a:off x="2555776" y="2276872"/>
            <a:ext cx="136815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BANCO MUNDIAL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411760" y="3789040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GERENTE DO PROJETO</a:t>
            </a:r>
          </a:p>
        </p:txBody>
      </p:sp>
      <p:sp>
        <p:nvSpPr>
          <p:cNvPr id="9" name="Seta para a Esquerda 8"/>
          <p:cNvSpPr/>
          <p:nvPr/>
        </p:nvSpPr>
        <p:spPr>
          <a:xfrm>
            <a:off x="4211960" y="2420888"/>
            <a:ext cx="792088" cy="504056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4355976" y="2924944"/>
            <a:ext cx="864096" cy="50405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923928" y="20515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Formalização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3995936" y="37170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Não Objeção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7596336" y="908720"/>
            <a:ext cx="136815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Executores (Secretarias e Instituições Vinculadas)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251520" y="908720"/>
            <a:ext cx="136815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Especialistas e Consultores</a:t>
            </a:r>
          </a:p>
          <a:p>
            <a:pPr algn="ctr"/>
            <a:r>
              <a:rPr lang="pt-BR" dirty="0"/>
              <a:t>do Banco  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3491880" y="105273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Suporte técnico</a:t>
            </a:r>
          </a:p>
        </p:txBody>
      </p:sp>
      <p:sp>
        <p:nvSpPr>
          <p:cNvPr id="32" name="Título 1"/>
          <p:cNvSpPr txBox="1">
            <a:spLocks/>
          </p:cNvSpPr>
          <p:nvPr/>
        </p:nvSpPr>
        <p:spPr>
          <a:xfrm>
            <a:off x="323528" y="116632"/>
            <a:ext cx="856895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t-BR" sz="1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251520" y="188640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ARRANJOS DE IMPLEMENTAÇÃO </a:t>
            </a:r>
            <a:r>
              <a:rPr lang="pt-BR" dirty="0">
                <a:solidFill>
                  <a:prstClr val="white">
                    <a:lumMod val="95000"/>
                  </a:prstClr>
                </a:solidFill>
              </a:rPr>
              <a:t>DO PROJETO – NÃO OBJEÇÃO DO BIRD</a:t>
            </a:r>
            <a:endParaRPr lang="pt-BR" dirty="0"/>
          </a:p>
        </p:txBody>
      </p:sp>
      <p:sp>
        <p:nvSpPr>
          <p:cNvPr id="34" name="Seta para a Esquerda 33"/>
          <p:cNvSpPr/>
          <p:nvPr/>
        </p:nvSpPr>
        <p:spPr>
          <a:xfrm>
            <a:off x="1979712" y="1340768"/>
            <a:ext cx="5328592" cy="216024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Seta para a Direita 34"/>
          <p:cNvSpPr/>
          <p:nvPr/>
        </p:nvSpPr>
        <p:spPr>
          <a:xfrm>
            <a:off x="1979712" y="908720"/>
            <a:ext cx="5328592" cy="21602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3D864719-0E3A-46D5-8B2D-E2697DADA18F}"/>
              </a:ext>
            </a:extLst>
          </p:cNvPr>
          <p:cNvSpPr/>
          <p:nvPr/>
        </p:nvSpPr>
        <p:spPr>
          <a:xfrm>
            <a:off x="6948264" y="2996952"/>
            <a:ext cx="504056" cy="5133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Esquerda 14">
            <a:extLst>
              <a:ext uri="{FF2B5EF4-FFF2-40B4-BE49-F238E27FC236}">
                <a16:creationId xmlns:a16="http://schemas.microsoft.com/office/drawing/2014/main" id="{3A12DD29-925E-48AC-9DDA-3E970541931A}"/>
              </a:ext>
            </a:extLst>
          </p:cNvPr>
          <p:cNvSpPr/>
          <p:nvPr/>
        </p:nvSpPr>
        <p:spPr>
          <a:xfrm>
            <a:off x="6876256" y="2420888"/>
            <a:ext cx="504056" cy="56677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eta: para a Direita 24">
            <a:extLst>
              <a:ext uri="{FF2B5EF4-FFF2-40B4-BE49-F238E27FC236}">
                <a16:creationId xmlns:a16="http://schemas.microsoft.com/office/drawing/2014/main" id="{597C606D-4130-4D77-9E5C-49A8C4EAE17D}"/>
              </a:ext>
            </a:extLst>
          </p:cNvPr>
          <p:cNvSpPr/>
          <p:nvPr/>
        </p:nvSpPr>
        <p:spPr>
          <a:xfrm>
            <a:off x="1763688" y="2987660"/>
            <a:ext cx="504056" cy="5133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: para a Esquerda 25">
            <a:extLst>
              <a:ext uri="{FF2B5EF4-FFF2-40B4-BE49-F238E27FC236}">
                <a16:creationId xmlns:a16="http://schemas.microsoft.com/office/drawing/2014/main" id="{47C9C6A2-5F0C-476D-991F-F7D7DC727317}"/>
              </a:ext>
            </a:extLst>
          </p:cNvPr>
          <p:cNvSpPr/>
          <p:nvPr/>
        </p:nvSpPr>
        <p:spPr>
          <a:xfrm>
            <a:off x="1691680" y="2348880"/>
            <a:ext cx="504056" cy="56677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921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5688632"/>
          </a:xfrm>
        </p:spPr>
        <p:txBody>
          <a:bodyPr numCol="1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sz="3000" b="1" dirty="0">
                <a:solidFill>
                  <a:schemeClr val="bg1">
                    <a:lumMod val="95000"/>
                  </a:schemeClr>
                </a:solidFill>
              </a:rPr>
              <a:t>Ações da Unidade de Gerenciamento do Projeto para consolidar a adesão </a:t>
            </a:r>
            <a:r>
              <a:rPr lang="pt-BR" sz="3000" b="1" dirty="0">
                <a:solidFill>
                  <a:schemeClr val="bg1"/>
                </a:solidFill>
              </a:rPr>
              <a:t>às</a:t>
            </a:r>
            <a:r>
              <a:rPr lang="pt-BR" sz="3000" b="1" dirty="0">
                <a:solidFill>
                  <a:schemeClr val="bg1">
                    <a:lumMod val="95000"/>
                  </a:schemeClr>
                </a:solidFill>
              </a:rPr>
              <a:t> Normas do BIRD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t-BR" sz="3000" b="1" dirty="0">
                <a:solidFill>
                  <a:schemeClr val="bg1">
                    <a:lumMod val="95000"/>
                  </a:schemeClr>
                </a:solidFill>
              </a:rPr>
              <a:t>Capacitações - 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Administração  Direta</a:t>
            </a:r>
            <a:r>
              <a:rPr lang="pt-BR" sz="3000" b="1" dirty="0">
                <a:solidFill>
                  <a:schemeClr val="bg1">
                    <a:lumMod val="95000"/>
                  </a:schemeClr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pt-BR" sz="3000" b="1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3000" dirty="0">
                <a:solidFill>
                  <a:schemeClr val="bg1">
                    <a:lumMod val="95000"/>
                  </a:schemeClr>
                </a:solidFill>
              </a:rPr>
              <a:t>	Foram realizadas 06 capacitações para 	Administração Direta com o objetivo de orientar  	sobre os principais a aspectos das aquisições e 	seleções das Diretrizes do BIRD.</a:t>
            </a:r>
          </a:p>
          <a:p>
            <a:pPr marL="0" indent="0">
              <a:spcBef>
                <a:spcPts val="0"/>
              </a:spcBef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sz="2800" dirty="0">
                <a:solidFill>
                  <a:schemeClr val="bg1"/>
                </a:solidFill>
              </a:rPr>
              <a:t>i - Em 26 a 30 </a:t>
            </a:r>
            <a:r>
              <a:rPr lang="pt-BR" sz="2800" dirty="0" err="1">
                <a:solidFill>
                  <a:schemeClr val="bg1"/>
                </a:solidFill>
              </a:rPr>
              <a:t>nov</a:t>
            </a:r>
            <a:r>
              <a:rPr lang="pt-BR" sz="2800" dirty="0">
                <a:solidFill>
                  <a:schemeClr val="bg1"/>
                </a:solidFill>
              </a:rPr>
              <a:t> 2012;			</a:t>
            </a:r>
            <a:r>
              <a:rPr lang="pt-BR" sz="2800" dirty="0" err="1">
                <a:solidFill>
                  <a:schemeClr val="bg1"/>
                </a:solidFill>
              </a:rPr>
              <a:t>ii</a:t>
            </a:r>
            <a:r>
              <a:rPr lang="pt-BR" sz="2800" dirty="0">
                <a:solidFill>
                  <a:schemeClr val="bg1"/>
                </a:solidFill>
              </a:rPr>
              <a:t>- Em 24/02/2014;</a:t>
            </a:r>
          </a:p>
          <a:p>
            <a:pPr marL="0" indent="0">
              <a:buNone/>
            </a:pPr>
            <a:r>
              <a:rPr lang="pt-BR" sz="2800" dirty="0" err="1">
                <a:solidFill>
                  <a:schemeClr val="bg1"/>
                </a:solidFill>
              </a:rPr>
              <a:t>iii</a:t>
            </a:r>
            <a:r>
              <a:rPr lang="pt-BR" sz="2800" dirty="0">
                <a:solidFill>
                  <a:schemeClr val="bg1"/>
                </a:solidFill>
              </a:rPr>
              <a:t> - Em 05/05/2014; 			</a:t>
            </a:r>
            <a:r>
              <a:rPr lang="pt-BR" sz="2800" dirty="0" err="1">
                <a:solidFill>
                  <a:schemeClr val="bg1"/>
                </a:solidFill>
              </a:rPr>
              <a:t>iv</a:t>
            </a:r>
            <a:r>
              <a:rPr lang="pt-BR" sz="2800" dirty="0">
                <a:solidFill>
                  <a:schemeClr val="bg1"/>
                </a:solidFill>
              </a:rPr>
              <a:t> - Em 28/08/2014;</a:t>
            </a:r>
          </a:p>
          <a:p>
            <a:pPr marL="0" indent="0">
              <a:buNone/>
            </a:pPr>
            <a:r>
              <a:rPr lang="pt-BR" sz="2800" dirty="0">
                <a:solidFill>
                  <a:schemeClr val="bg1"/>
                </a:solidFill>
              </a:rPr>
              <a:t>v - Em 23/03/2015;			vi - Em 01 dez 2015.</a:t>
            </a:r>
          </a:p>
          <a:p>
            <a:pPr marL="0" lvl="1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2611813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88632"/>
          </a:xfrm>
        </p:spPr>
        <p:txBody>
          <a:bodyPr numCol="1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</a:rPr>
              <a:t>Capacitações – Administração Indireta:</a:t>
            </a:r>
          </a:p>
          <a:p>
            <a:pPr marL="0" indent="0">
              <a:buNone/>
            </a:pPr>
            <a:endParaRPr lang="pt-BR" sz="2000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>
              <a:buNone/>
            </a:pPr>
            <a:r>
              <a:rPr lang="pt-BR" sz="3200" dirty="0">
                <a:solidFill>
                  <a:schemeClr val="bg1">
                    <a:lumMod val="95000"/>
                  </a:schemeClr>
                </a:solidFill>
              </a:rPr>
              <a:t>Para a Administração Indireta foram realizadas entre novembro de 2015 a fevereiro de 2016, 22 capacitações  sobre os aspectos financeiros e de aquisições para as regionais de saúde.</a:t>
            </a:r>
            <a:endParaRPr lang="pt-BR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992 servidores participantes de 284 municípios.</a:t>
            </a:r>
          </a:p>
          <a:p>
            <a:pPr marL="0" lvl="1" indent="0"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2759959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88632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r>
              <a:rPr lang="pt-BR" sz="3000" b="1" dirty="0">
                <a:solidFill>
                  <a:schemeClr val="bg1">
                    <a:lumMod val="95000"/>
                  </a:schemeClr>
                </a:solidFill>
              </a:rPr>
              <a:t>Revisões dos documentos nos termos das Diretrizes do BIRD.</a:t>
            </a:r>
          </a:p>
          <a:p>
            <a:pPr marL="0" lvl="1" indent="0" algn="just">
              <a:buNone/>
            </a:pPr>
            <a:r>
              <a:rPr lang="pt-BR" sz="3000" dirty="0">
                <a:solidFill>
                  <a:schemeClr val="bg1">
                    <a:lumMod val="95000"/>
                  </a:schemeClr>
                </a:solidFill>
              </a:rPr>
              <a:t>Foram revisados pela UGP 1.118 versões, correspondentes a 7.858 documentos, abrangendo:</a:t>
            </a:r>
          </a:p>
          <a:p>
            <a:pPr marL="0" lvl="1" indent="0" algn="just"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3000" dirty="0">
                <a:solidFill>
                  <a:schemeClr val="bg1"/>
                </a:solidFill>
              </a:rPr>
              <a:t>174 Termos de Referencia;</a:t>
            </a:r>
          </a:p>
          <a:p>
            <a:r>
              <a:rPr lang="pt-BR" sz="3000" dirty="0">
                <a:solidFill>
                  <a:schemeClr val="bg1"/>
                </a:solidFill>
              </a:rPr>
              <a:t>328 Editais;</a:t>
            </a:r>
          </a:p>
          <a:p>
            <a:r>
              <a:rPr lang="pt-BR" sz="3000" dirty="0">
                <a:solidFill>
                  <a:schemeClr val="bg1"/>
                </a:solidFill>
              </a:rPr>
              <a:t>  35 Manifestações de Interesse; </a:t>
            </a:r>
          </a:p>
          <a:p>
            <a:r>
              <a:rPr lang="pt-BR" sz="3000" dirty="0">
                <a:solidFill>
                  <a:schemeClr val="bg1"/>
                </a:solidFill>
              </a:rPr>
              <a:t>  61 Solicitações de Propostas;</a:t>
            </a:r>
          </a:p>
          <a:p>
            <a:r>
              <a:rPr lang="pt-BR" sz="3000" dirty="0">
                <a:solidFill>
                  <a:schemeClr val="bg1"/>
                </a:solidFill>
              </a:rPr>
              <a:t>520 Relatórios e/ou documentos correlatos.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2659526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1"/>
            <a:ext cx="8856984" cy="5760641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r>
              <a:rPr lang="pt-BR" sz="3200" b="1" dirty="0">
                <a:solidFill>
                  <a:schemeClr val="bg1">
                    <a:lumMod val="95000"/>
                  </a:schemeClr>
                </a:solidFill>
              </a:rPr>
              <a:t>Revisões dos documentos nos termos das Diretrizes do BIRD.</a:t>
            </a:r>
          </a:p>
          <a:p>
            <a:pPr marL="0" lvl="1" indent="0" algn="just">
              <a:buNone/>
            </a:pPr>
            <a:endParaRPr lang="pt-BR" sz="1000" b="1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spcBef>
                <a:spcPts val="400"/>
              </a:spcBef>
              <a:buNone/>
            </a:pPr>
            <a:r>
              <a:rPr lang="pt-BR" sz="3200" dirty="0">
                <a:solidFill>
                  <a:schemeClr val="bg1">
                    <a:lumMod val="95000"/>
                  </a:schemeClr>
                </a:solidFill>
              </a:rPr>
              <a:t>Foram traduzidos  do idioma português para o inglês:</a:t>
            </a:r>
            <a:endParaRPr lang="pt-BR" sz="3200" dirty="0">
              <a:solidFill>
                <a:schemeClr val="bg1"/>
              </a:solidFill>
            </a:endParaRPr>
          </a:p>
          <a:p>
            <a:pPr>
              <a:spcBef>
                <a:spcPts val="400"/>
              </a:spcBef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6  Termos de Referencia;</a:t>
            </a:r>
          </a:p>
          <a:p>
            <a:pPr>
              <a:spcBef>
                <a:spcPts val="400"/>
              </a:spcBef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2  Editais de Licitação Pública Internacional  -LPI (acima de 5 milhões de dólares);</a:t>
            </a:r>
          </a:p>
          <a:p>
            <a:pPr>
              <a:spcBef>
                <a:spcPts val="400"/>
              </a:spcBef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10 Manifestações de Interesse; </a:t>
            </a:r>
          </a:p>
          <a:p>
            <a:pPr>
              <a:spcBef>
                <a:spcPts val="400"/>
              </a:spcBef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  2 Solicitações de Propostas;</a:t>
            </a:r>
          </a:p>
          <a:p>
            <a:pPr>
              <a:spcBef>
                <a:spcPts val="400"/>
              </a:spcBef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  8 documentos correlatos.</a:t>
            </a:r>
          </a:p>
          <a:p>
            <a:pPr marL="0" indent="0">
              <a:spcBef>
                <a:spcPts val="400"/>
              </a:spcBef>
              <a:buNone/>
            </a:pPr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3705143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260648"/>
            <a:ext cx="8229600" cy="568863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</a:rPr>
              <a:t>Principais diferenças nos aspectos de Aquisições</a:t>
            </a:r>
          </a:p>
          <a:p>
            <a:pPr marL="0" indent="0">
              <a:spcBef>
                <a:spcPts val="0"/>
              </a:spcBef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lphaLcPeriod"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Pregão Eletrônico (modelo Padrão Banco Mundial ou modelo acordado):	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Não é admissível o pregão presencial.</a:t>
            </a:r>
          </a:p>
          <a:p>
            <a:pPr marL="514350" indent="-514350">
              <a:buFont typeface="+mj-lt"/>
              <a:buAutoNum type="alphaLcPeriod"/>
            </a:pPr>
            <a:endParaRPr lang="pt-BR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lphaLcPeriod"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LPN (Edital baseado nas leis nacionais / instrumentos acordados com o Banco Mundial).</a:t>
            </a:r>
          </a:p>
          <a:p>
            <a:pPr marL="0" indent="0">
              <a:buNone/>
            </a:pPr>
            <a:endParaRPr lang="pt-BR" sz="23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181135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8904" y="6021288"/>
            <a:ext cx="8229600" cy="576064"/>
          </a:xfrm>
        </p:spPr>
        <p:txBody>
          <a:bodyPr anchor="t">
            <a:noAutofit/>
          </a:bodyPr>
          <a:lstStyle/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ROTEIRO: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Objetivo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Fundamentação legal do uso das normas do BIRD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Acordo de Empréstimo: arranjos de implementação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Ações da Unidade de Gerenciamento do Projeto para consolidar a adesão </a:t>
            </a:r>
            <a:r>
              <a:rPr lang="pt-BR" sz="2800" dirty="0">
                <a:solidFill>
                  <a:schemeClr val="bg1"/>
                </a:solidFill>
              </a:rPr>
              <a:t>às</a:t>
            </a:r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 Normas do BIRD 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Principais diferenças nos aspectos de Aquisições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Principais casos de não conformidade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>
                <a:solidFill>
                  <a:schemeClr val="bg1"/>
                </a:solidFill>
              </a:rPr>
              <a:t>Perspectiva do Componente 2 -  Assistência Técnica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>
                <a:solidFill>
                  <a:schemeClr val="bg1"/>
                </a:solidFill>
              </a:rPr>
              <a:t>Plano de Aquisições (Atualização)</a:t>
            </a:r>
          </a:p>
          <a:p>
            <a:pPr marL="514350" indent="-514350">
              <a:buFont typeface="+mj-lt"/>
              <a:buAutoNum type="arabicPeriod"/>
            </a:pPr>
            <a:endParaRPr lang="pt-BR" sz="2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94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116632"/>
            <a:ext cx="8543292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</a:rPr>
              <a:t>Principais elementos do Edital de Licitação</a:t>
            </a:r>
          </a:p>
          <a:p>
            <a:pPr marL="0" indent="0">
              <a:buNone/>
            </a:pPr>
            <a:r>
              <a:rPr lang="pt-BR" sz="2800" b="1" dirty="0">
                <a:solidFill>
                  <a:schemeClr val="bg1"/>
                </a:solidFill>
              </a:rPr>
              <a:t>Antifraude e Anticorrupção (Diretrizes de Aquisição):</a:t>
            </a: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r>
              <a:rPr lang="pt-BR" sz="2800" dirty="0">
                <a:solidFill>
                  <a:schemeClr val="bg1"/>
                </a:solidFill>
              </a:rPr>
              <a:t>1.16  É a política do Banco  exigir de todos os Mutuários (inclusive dos beneficiários de empréstimos  do Banco), licitantes, fornecedores, empreiteiros e seus agentes (sejam eles declarados  ou  não),  subcontratados,  </a:t>
            </a:r>
            <a:r>
              <a:rPr lang="pt-BR" sz="2800" dirty="0" err="1">
                <a:solidFill>
                  <a:schemeClr val="bg1"/>
                </a:solidFill>
              </a:rPr>
              <a:t>subconsultores</a:t>
            </a:r>
            <a:r>
              <a:rPr lang="pt-BR" sz="2800" dirty="0">
                <a:solidFill>
                  <a:schemeClr val="bg1"/>
                </a:solidFill>
              </a:rPr>
              <a:t>,  prestadores  de  serviço  e fornecedores,  além  de  todo  funcionário  a  eles  vinculado,  que  mantenham  </a:t>
            </a:r>
            <a:r>
              <a:rPr lang="pt-BR" sz="2800" b="1" dirty="0">
                <a:solidFill>
                  <a:schemeClr val="bg1"/>
                </a:solidFill>
              </a:rPr>
              <a:t>os  mais elevados padrões de ética durante a aquisição e execução de contratos financiados pelo Banco.</a:t>
            </a:r>
          </a:p>
          <a:p>
            <a:pPr marL="0" lvl="1" indent="0">
              <a:spcBef>
                <a:spcPts val="1200"/>
              </a:spcBef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20329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116632"/>
            <a:ext cx="8543292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</a:rPr>
              <a:t>Principais elementos do Edital de Licitação</a:t>
            </a:r>
          </a:p>
          <a:p>
            <a:pPr marL="0" indent="0">
              <a:buNone/>
            </a:pPr>
            <a:r>
              <a:rPr lang="pt-BR" sz="2800" b="1" dirty="0">
                <a:solidFill>
                  <a:schemeClr val="bg1"/>
                </a:solidFill>
              </a:rPr>
              <a:t> Antifraude e Anticorrupção (Diretrizes de Aquisição):</a:t>
            </a: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incluir em todos os procedimentos de aquisições, bem como nos contratos consequentes,  cláusula antifraude e anticorrupção .</a:t>
            </a:r>
          </a:p>
          <a:p>
            <a:pPr marL="0" lvl="1" indent="0">
              <a:spcBef>
                <a:spcPts val="1200"/>
              </a:spcBef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2887136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116632"/>
            <a:ext cx="8543292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</a:rPr>
              <a:t>Editais e Principais Aspectos de Aquisições</a:t>
            </a:r>
          </a:p>
          <a:p>
            <a:pPr marL="0" indent="0">
              <a:spcBef>
                <a:spcPts val="0"/>
              </a:spcBef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bg1"/>
                </a:solidFill>
              </a:rPr>
              <a:t>as Diretrizes do BIRD não admitem a fixação de “preços máximos” assim como a consideração na avaliação de “preços inexequíveis” nos procedimentos de aquisição (cuja inobservância ensejaria a rejeição/desclassificação de propostas);</a:t>
            </a:r>
          </a:p>
          <a:p>
            <a:pPr marL="0" indent="0">
              <a:spcBef>
                <a:spcPts val="0"/>
              </a:spcBef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spcBef>
                <a:spcPts val="1200"/>
              </a:spcBef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1439258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116632"/>
            <a:ext cx="8543292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</a:rPr>
              <a:t>Editais e Principais Aspectos de Aquisições</a:t>
            </a:r>
          </a:p>
          <a:p>
            <a:pPr marL="0" indent="0">
              <a:spcBef>
                <a:spcPts val="0"/>
              </a:spcBef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bg1">
                    <a:lumMod val="95000"/>
                  </a:schemeClr>
                </a:solidFill>
              </a:rPr>
              <a:t>as Diretrizes do BIRD não permitem aos licitantes, nos procedimentos de Pregão Eletrônico, a utilização de “Chat”, ou procedimento similar, para comunicação entre eles próprios ou com o pregoeiro, admitindo a utilização desse recurso apenas ao pregoeiro, no que concerne à veiculação de avisos gerais e necessários ao andamento do procedimento licitatório;</a:t>
            </a:r>
          </a:p>
          <a:p>
            <a:pPr marL="0" lvl="1" indent="0">
              <a:spcBef>
                <a:spcPts val="1200"/>
              </a:spcBef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408131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116632"/>
            <a:ext cx="8543292" cy="590465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</a:rPr>
              <a:t>Editais e Principais Aspectos de Aquisições</a:t>
            </a:r>
          </a:p>
          <a:p>
            <a:pPr marL="0" lvl="1" indent="0">
              <a:buNone/>
            </a:pPr>
            <a:endParaRPr lang="pt-BR" sz="2000" dirty="0">
              <a:solidFill>
                <a:schemeClr val="bg1">
                  <a:lumMod val="95000"/>
                </a:schemeClr>
              </a:solidFill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bg1">
                    <a:lumMod val="95000"/>
                  </a:schemeClr>
                </a:solidFill>
              </a:rPr>
              <a:t>nenhum tipo de negociação de preços entre o pregoeiro e o licitante  de menor preço/lance final;</a:t>
            </a:r>
          </a:p>
          <a:p>
            <a:pPr marL="0" lvl="1" indent="0">
              <a:buNone/>
            </a:pPr>
            <a:endParaRPr lang="pt-BR" sz="2000" dirty="0">
              <a:solidFill>
                <a:schemeClr val="bg1">
                  <a:lumMod val="95000"/>
                </a:schemeClr>
              </a:solidFill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bg1">
                    <a:lumMod val="95000"/>
                  </a:schemeClr>
                </a:solidFill>
              </a:rPr>
              <a:t>não é permitido que um concorrente tenha acesso às propostas dos demais concorrentes de um procedimento de licitação;</a:t>
            </a:r>
          </a:p>
          <a:p>
            <a:pPr marL="0" lvl="1" indent="0">
              <a:buNone/>
            </a:pPr>
            <a:endParaRPr lang="pt-BR" sz="20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dirty="0">
                <a:solidFill>
                  <a:schemeClr val="bg1"/>
                </a:solidFill>
                <a:latin typeface="Calibri" panose="020F0502020204030204" pitchFamily="34" charset="0"/>
              </a:rPr>
              <a:t> não aplicável preferência nacional.</a:t>
            </a:r>
          </a:p>
          <a:p>
            <a:pPr marL="0" indent="0">
              <a:spcBef>
                <a:spcPts val="0"/>
              </a:spcBef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spcBef>
                <a:spcPts val="1200"/>
              </a:spcBef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3897652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88632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r>
              <a:rPr lang="pt-BR" sz="3000" b="1" dirty="0">
                <a:solidFill>
                  <a:schemeClr val="bg1">
                    <a:lumMod val="95000"/>
                  </a:schemeClr>
                </a:solidFill>
              </a:rPr>
              <a:t>Não conformidade com as Normas do BIRD e principais consequências.</a:t>
            </a:r>
          </a:p>
          <a:p>
            <a:pPr marL="0" indent="0">
              <a:buNone/>
            </a:pPr>
            <a:r>
              <a:rPr lang="pt-BR" sz="2800" dirty="0">
                <a:solidFill>
                  <a:schemeClr val="bg1"/>
                </a:solidFill>
              </a:rPr>
              <a:t> - No exercício de 2017 foram detectadas as seguintes ocorrências:</a:t>
            </a: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r>
              <a:rPr lang="pt-BR" sz="2800" dirty="0">
                <a:solidFill>
                  <a:schemeClr val="bg1"/>
                </a:solidFill>
              </a:rPr>
              <a:t>Não utilização do Edital Modelo Padrão BIRD;</a:t>
            </a:r>
          </a:p>
          <a:p>
            <a:r>
              <a:rPr lang="pt-BR" sz="2800" dirty="0">
                <a:solidFill>
                  <a:schemeClr val="bg1"/>
                </a:solidFill>
              </a:rPr>
              <a:t>Ausência da cláusula antifraude e corrupção;</a:t>
            </a:r>
          </a:p>
          <a:p>
            <a:r>
              <a:rPr lang="pt-BR" sz="2800" dirty="0">
                <a:solidFill>
                  <a:schemeClr val="bg1"/>
                </a:solidFill>
              </a:rPr>
              <a:t>Divulgação de preços máximos;</a:t>
            </a:r>
          </a:p>
          <a:p>
            <a:r>
              <a:rPr lang="pt-BR" sz="2800" dirty="0">
                <a:solidFill>
                  <a:schemeClr val="bg1"/>
                </a:solidFill>
              </a:rPr>
              <a:t>Negociação de preços; </a:t>
            </a:r>
          </a:p>
          <a:p>
            <a:r>
              <a:rPr lang="pt-BR" sz="2800" dirty="0">
                <a:solidFill>
                  <a:schemeClr val="bg1"/>
                </a:solidFill>
              </a:rPr>
              <a:t>Licitação sem aprovação técnica ou não objeção do BIRD.</a:t>
            </a:r>
          </a:p>
          <a:p>
            <a:pPr marL="0" lvl="1" indent="0" algn="just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2377008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88632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r>
              <a:rPr lang="pt-BR" sz="3000" b="1" dirty="0">
                <a:solidFill>
                  <a:schemeClr val="bg1">
                    <a:lumMod val="95000"/>
                  </a:schemeClr>
                </a:solidFill>
              </a:rPr>
              <a:t>Não conformidade com as Normas do BIRD e principais consequências.</a:t>
            </a: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sz="2800" dirty="0">
                <a:solidFill>
                  <a:schemeClr val="bg1"/>
                </a:solidFill>
              </a:rPr>
              <a:t>Comprometimento da execução financeira do Projeto, uma vez que os contratos oriundos de processos de aquisição em não conformidade são considerados não financiáveis pelo BIRD.</a:t>
            </a: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r>
              <a:rPr lang="pt-BR" sz="2800" dirty="0">
                <a:solidFill>
                  <a:schemeClr val="bg1"/>
                </a:solidFill>
              </a:rPr>
              <a:t>Devolução de recursos ao Agente Financiador;</a:t>
            </a: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r>
              <a:rPr lang="pt-BR" sz="2800" dirty="0">
                <a:solidFill>
                  <a:schemeClr val="bg1"/>
                </a:solidFill>
              </a:rPr>
              <a:t> Possíveis sanções aplicadas pelo TCE-PR. </a:t>
            </a:r>
          </a:p>
          <a:p>
            <a:pPr marL="0" lvl="1" indent="0" algn="just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3367056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88632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69" y="1916832"/>
            <a:ext cx="3825083" cy="3819983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51520" y="755993"/>
            <a:ext cx="87192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Perspectiva do Componente 2 -  Assistência Técnica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3769335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88632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6165304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228020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781769"/>
              </p:ext>
            </p:extLst>
          </p:nvPr>
        </p:nvGraphicFramePr>
        <p:xfrm>
          <a:off x="251520" y="188640"/>
          <a:ext cx="8640959" cy="55558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233">
                  <a:extLst>
                    <a:ext uri="{9D8B030D-6E8A-4147-A177-3AD203B41FA5}">
                      <a16:colId xmlns:a16="http://schemas.microsoft.com/office/drawing/2014/main" val="1402888410"/>
                    </a:ext>
                  </a:extLst>
                </a:gridCol>
                <a:gridCol w="1186794">
                  <a:extLst>
                    <a:ext uri="{9D8B030D-6E8A-4147-A177-3AD203B41FA5}">
                      <a16:colId xmlns:a16="http://schemas.microsoft.com/office/drawing/2014/main" val="1126237126"/>
                    </a:ext>
                  </a:extLst>
                </a:gridCol>
                <a:gridCol w="3401622">
                  <a:extLst>
                    <a:ext uri="{9D8B030D-6E8A-4147-A177-3AD203B41FA5}">
                      <a16:colId xmlns:a16="http://schemas.microsoft.com/office/drawing/2014/main" val="1659584703"/>
                    </a:ext>
                  </a:extLst>
                </a:gridCol>
                <a:gridCol w="1797410">
                  <a:extLst>
                    <a:ext uri="{9D8B030D-6E8A-4147-A177-3AD203B41FA5}">
                      <a16:colId xmlns:a16="http://schemas.microsoft.com/office/drawing/2014/main" val="2601338116"/>
                    </a:ext>
                  </a:extLst>
                </a:gridCol>
                <a:gridCol w="1830900">
                  <a:extLst>
                    <a:ext uri="{9D8B030D-6E8A-4147-A177-3AD203B41FA5}">
                      <a16:colId xmlns:a16="http://schemas.microsoft.com/office/drawing/2014/main" val="1021925597"/>
                    </a:ext>
                  </a:extLst>
                </a:gridCol>
              </a:tblGrid>
              <a:tr h="36004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Perspectiva do Componente 2 - Assistência Técnica - Setor 5  - Gestão do Setor Público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84114"/>
                  </a:ext>
                </a:extLst>
              </a:tr>
              <a:tr h="2473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Contratados 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2634091425"/>
                  </a:ext>
                </a:extLst>
              </a:tr>
              <a:tr h="24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Nº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</a:rPr>
                        <a:t>Executor 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</a:rPr>
                        <a:t>Objeto 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</a:rPr>
                        <a:t>Real 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</a:rPr>
                        <a:t>Pago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767934"/>
                  </a:ext>
                </a:extLst>
              </a:tr>
              <a:tr h="83514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SEPL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Equipamentos de informática e licenças (SEAP, SEPL, IPARDES, CGE e SEMA) – Ata Reg.</a:t>
                      </a:r>
                      <a:r>
                        <a:rPr lang="pt-BR" sz="1600" u="none" strike="noStrike" baseline="0" dirty="0">
                          <a:effectLst/>
                        </a:rPr>
                        <a:t> Preços -</a:t>
                      </a:r>
                      <a:r>
                        <a:rPr lang="pt-BR" sz="1600" u="none" strike="noStrike" dirty="0">
                          <a:effectLst/>
                        </a:rPr>
                        <a:t>19/05/2016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R$ 3.385.259,00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R$ 3.340.259,00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4208516333"/>
                  </a:ext>
                </a:extLst>
              </a:tr>
              <a:tr h="82242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SEPL / SEAP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Contrato </a:t>
                      </a:r>
                      <a:r>
                        <a:rPr lang="pt-BR" sz="1600" u="none" strike="noStrike" dirty="0" err="1">
                          <a:effectLst/>
                        </a:rPr>
                        <a:t>Hipparkhos</a:t>
                      </a:r>
                      <a:r>
                        <a:rPr lang="pt-BR" sz="1600" u="none" strike="noStrike" dirty="0">
                          <a:effectLst/>
                        </a:rPr>
                        <a:t> - </a:t>
                      </a:r>
                      <a:r>
                        <a:rPr lang="pt-BR" sz="1600" b="1" u="none" strike="noStrike" dirty="0">
                          <a:effectLst/>
                        </a:rPr>
                        <a:t>Serviços de atualização do cadastro imobiliário </a:t>
                      </a:r>
                      <a:r>
                        <a:rPr lang="pt-BR" sz="1600" u="none" strike="noStrike" dirty="0" err="1">
                          <a:effectLst/>
                        </a:rPr>
                        <a:t>Ctr</a:t>
                      </a:r>
                      <a:r>
                        <a:rPr lang="pt-BR" sz="1600" u="none" strike="noStrike" dirty="0">
                          <a:effectLst/>
                        </a:rPr>
                        <a:t> 004-2016 -16/03/2016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R$ 14.499.865,00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R$ 6.491.243,50</a:t>
                      </a: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496128"/>
                  </a:ext>
                </a:extLst>
              </a:tr>
              <a:tr h="7617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SEPL / SEAP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Contrato Instituto </a:t>
                      </a:r>
                      <a:r>
                        <a:rPr lang="pt-BR" sz="1600" u="none" strike="noStrike" dirty="0" err="1">
                          <a:effectLst/>
                        </a:rPr>
                        <a:t>Publix</a:t>
                      </a:r>
                      <a:r>
                        <a:rPr lang="pt-BR" sz="1600" u="none" strike="noStrike" dirty="0">
                          <a:effectLst/>
                        </a:rPr>
                        <a:t> - </a:t>
                      </a:r>
                      <a:r>
                        <a:rPr lang="pt-BR" sz="1600" b="1" u="none" strike="noStrike" dirty="0">
                          <a:effectLst/>
                        </a:rPr>
                        <a:t>Capacitação estratégica </a:t>
                      </a:r>
                      <a:r>
                        <a:rPr lang="pt-BR" sz="1600" u="none" strike="noStrike" dirty="0">
                          <a:effectLst/>
                        </a:rPr>
                        <a:t>nas modalidades presencial e a distância. </a:t>
                      </a:r>
                      <a:r>
                        <a:rPr lang="pt-BR" sz="1600" u="none" strike="noStrike" dirty="0" err="1">
                          <a:effectLst/>
                        </a:rPr>
                        <a:t>Ctr</a:t>
                      </a:r>
                      <a:r>
                        <a:rPr lang="pt-BR" sz="1600" u="none" strike="noStrike" dirty="0">
                          <a:effectLst/>
                        </a:rPr>
                        <a:t> 001-2016 29/02/2016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R$ 4.899.999,96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R$ 2.747.729,16</a:t>
                      </a: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1292190829"/>
                  </a:ext>
                </a:extLst>
              </a:tr>
              <a:tr h="247355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600" u="none" strike="noStrike" dirty="0">
                          <a:effectLst/>
                        </a:rPr>
                        <a:t>3.1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600" u="none" strike="noStrike" dirty="0">
                          <a:effectLst/>
                        </a:rPr>
                        <a:t>SEPL / SEAP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600" u="none" strike="noStrike" dirty="0">
                          <a:effectLst/>
                        </a:rPr>
                        <a:t>Proposto aditivo e aprovado BIRD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>
                          <a:effectLst/>
                        </a:rPr>
                        <a:t>R$ 1.220.275,00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712172"/>
                  </a:ext>
                </a:extLst>
              </a:tr>
              <a:tr h="542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SEPL/ SEAP/ IPARDES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Aquisição de Mobiliário para SEPL, IPARDES e SEAP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R$ 81.119,14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R$ 81.119,14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1968935527"/>
                  </a:ext>
                </a:extLst>
              </a:tr>
              <a:tr h="13012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SEPL / CGE</a:t>
                      </a: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Seleção - </a:t>
                      </a:r>
                      <a:r>
                        <a:rPr lang="pt-BR" sz="1600" b="1" u="none" strike="noStrike" dirty="0">
                          <a:effectLst/>
                        </a:rPr>
                        <a:t>Desenvolvimento de ferramentas de tecnologia da informação CGE-PR </a:t>
                      </a:r>
                      <a:r>
                        <a:rPr lang="pt-BR" sz="1600" u="none" strike="noStrike" dirty="0">
                          <a:effectLst/>
                        </a:rPr>
                        <a:t>- Contrato 30/06/2017</a:t>
                      </a:r>
                      <a:r>
                        <a:rPr lang="pt-BR" sz="1600" u="none" strike="noStrike" baseline="0" dirty="0">
                          <a:effectLst/>
                        </a:rPr>
                        <a:t> </a:t>
                      </a:r>
                      <a:r>
                        <a:rPr lang="pt-BR" sz="1600" u="none" strike="noStrike" baseline="0" dirty="0" err="1">
                          <a:effectLst/>
                        </a:rPr>
                        <a:t>Ctr</a:t>
                      </a:r>
                      <a:r>
                        <a:rPr lang="pt-BR" sz="1600" u="none" strike="noStrike" baseline="0" dirty="0">
                          <a:effectLst/>
                        </a:rPr>
                        <a:t> 01/2017</a:t>
                      </a:r>
                      <a:endParaRPr lang="pt-BR" sz="1600" u="none" strike="noStrike" dirty="0">
                        <a:effectLst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R$ 5.670.000,00</a:t>
                      </a: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R$ 0,00</a:t>
                      </a: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124473"/>
                  </a:ext>
                </a:extLst>
              </a:tr>
              <a:tr h="21839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963" marR="5963" marT="59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em Reais</a:t>
                      </a:r>
                    </a:p>
                  </a:txBody>
                  <a:tcPr marL="5963" marR="5963" marT="59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R$ 29.756.518,10</a:t>
                      </a:r>
                    </a:p>
                  </a:txBody>
                  <a:tcPr marL="5963" marR="5963" marT="59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R$ 12.660.350,80</a:t>
                      </a:r>
                    </a:p>
                  </a:txBody>
                  <a:tcPr marL="5963" marR="5963" marT="59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622095"/>
                  </a:ext>
                </a:extLst>
              </a:tr>
              <a:tr h="25369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baseline="0" dirty="0">
                          <a:effectLst/>
                        </a:rPr>
                        <a:t>Total em Dólar </a:t>
                      </a:r>
                      <a:r>
                        <a:rPr lang="pt-BR" sz="1600" b="1" u="none" strike="noStrike" baseline="30000" dirty="0">
                          <a:effectLst/>
                        </a:rPr>
                        <a:t>1</a:t>
                      </a:r>
                      <a:endParaRPr lang="pt-BR" sz="16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</a:rPr>
                        <a:t>USS 8.966.317,56</a:t>
                      </a: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</a:rPr>
                        <a:t>USS 3.814.852,44</a:t>
                      </a:r>
                    </a:p>
                  </a:txBody>
                  <a:tcPr marL="5963" marR="5963" marT="59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1265"/>
                  </a:ext>
                </a:extLst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323528" y="5888305"/>
            <a:ext cx="871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1 - Fonte: Banco Central do Brasil – Bacen. Cotação </a:t>
            </a:r>
            <a:r>
              <a:rPr lang="pt-BR" sz="1200" dirty="0" err="1">
                <a:solidFill>
                  <a:schemeClr val="bg1"/>
                </a:solidFill>
              </a:rPr>
              <a:t>tx</a:t>
            </a:r>
            <a:r>
              <a:rPr lang="pt-BR" sz="1200" dirty="0">
                <a:solidFill>
                  <a:schemeClr val="bg1"/>
                </a:solidFill>
              </a:rPr>
              <a:t> compra em 05/07/2017 - 3,3187 </a:t>
            </a: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878904" y="616530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3270639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88632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534424"/>
              </p:ext>
            </p:extLst>
          </p:nvPr>
        </p:nvGraphicFramePr>
        <p:xfrm>
          <a:off x="323528" y="188640"/>
          <a:ext cx="8352929" cy="5606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7800">
                  <a:extLst>
                    <a:ext uri="{9D8B030D-6E8A-4147-A177-3AD203B41FA5}">
                      <a16:colId xmlns:a16="http://schemas.microsoft.com/office/drawing/2014/main" val="3356945329"/>
                    </a:ext>
                  </a:extLst>
                </a:gridCol>
                <a:gridCol w="1662410">
                  <a:extLst>
                    <a:ext uri="{9D8B030D-6E8A-4147-A177-3AD203B41FA5}">
                      <a16:colId xmlns:a16="http://schemas.microsoft.com/office/drawing/2014/main" val="912893626"/>
                    </a:ext>
                  </a:extLst>
                </a:gridCol>
                <a:gridCol w="3938004">
                  <a:extLst>
                    <a:ext uri="{9D8B030D-6E8A-4147-A177-3AD203B41FA5}">
                      <a16:colId xmlns:a16="http://schemas.microsoft.com/office/drawing/2014/main" val="3620381329"/>
                    </a:ext>
                  </a:extLst>
                </a:gridCol>
                <a:gridCol w="2234715">
                  <a:extLst>
                    <a:ext uri="{9D8B030D-6E8A-4147-A177-3AD203B41FA5}">
                      <a16:colId xmlns:a16="http://schemas.microsoft.com/office/drawing/2014/main" val="2842946978"/>
                    </a:ext>
                  </a:extLst>
                </a:gridCol>
              </a:tblGrid>
              <a:tr h="67230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Perspectiva do Componente 2 - Assistência Técnica para Gestão mais eficiente -  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 dirty="0">
                          <a:effectLst/>
                        </a:rPr>
                        <a:t>Setor 5  - Gestão do Setor Público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31853"/>
                  </a:ext>
                </a:extLst>
              </a:tr>
              <a:tr h="28813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Nº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Executor </a:t>
                      </a:r>
                      <a:endParaRPr lang="pt-BR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Objeto </a:t>
                      </a:r>
                      <a:endParaRPr lang="pt-BR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Status</a:t>
                      </a:r>
                      <a:endParaRPr lang="pt-BR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/>
                </a:tc>
                <a:extLst>
                  <a:ext uri="{0D108BD9-81ED-4DB2-BD59-A6C34878D82A}">
                    <a16:rowId xmlns:a16="http://schemas.microsoft.com/office/drawing/2014/main" val="3799198849"/>
                  </a:ext>
                </a:extLst>
              </a:tr>
              <a:tr h="531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SEPL / SEMA</a:t>
                      </a:r>
                    </a:p>
                  </a:txBody>
                  <a:tcPr marL="6191" marR="6191" marT="619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Seleção de Consultoria para  Desenvolvimento do sistema de informações para gestão ambiental e de recursos hídricos – </a:t>
                      </a:r>
                      <a:r>
                        <a:rPr lang="pt-BR" sz="1600" b="1" u="none" strike="noStrike" dirty="0">
                          <a:effectLst/>
                        </a:rPr>
                        <a:t>SIGARH</a:t>
                      </a:r>
                    </a:p>
                  </a:txBody>
                  <a:tcPr marL="6191" marR="6191" marT="619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Negociado Contrato, aguarda assinatura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892204"/>
                  </a:ext>
                </a:extLst>
              </a:tr>
              <a:tr h="104909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SEPL / SEPL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Seleção de Consultoria  para elaboração do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Plano para o Desenvolvimento Sustentável do Litoral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 Estado do Paraná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 fase de negociação de contrato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23493270"/>
                  </a:ext>
                </a:extLst>
              </a:tr>
              <a:tr h="104909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SEPL / SEMA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Aquisição de eletrodomésticos e eletroeletrônicos (SEAP)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Aguardando Homologação 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738454"/>
                  </a:ext>
                </a:extLst>
              </a:tr>
              <a:tr h="79051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SEPL / IPARDES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Contratação de </a:t>
                      </a:r>
                      <a:r>
                        <a:rPr lang="pt-BR" sz="1600" u="none" strike="noStrike" dirty="0" err="1">
                          <a:effectLst/>
                        </a:rPr>
                        <a:t>Consutoria</a:t>
                      </a:r>
                      <a:r>
                        <a:rPr lang="pt-BR" sz="1600" u="none" strike="noStrike" dirty="0">
                          <a:effectLst/>
                        </a:rPr>
                        <a:t> Individual para  </a:t>
                      </a:r>
                      <a:r>
                        <a:rPr lang="pt-BR" sz="1600" b="1" u="none" strike="noStrike" dirty="0">
                          <a:effectLst/>
                        </a:rPr>
                        <a:t>Avaliação de Impacto da Ação de </a:t>
                      </a:r>
                      <a:r>
                        <a:rPr lang="pt-BR" sz="1600" b="1" u="none" strike="noStrike" dirty="0" err="1">
                          <a:effectLst/>
                        </a:rPr>
                        <a:t>Regularição</a:t>
                      </a:r>
                      <a:r>
                        <a:rPr lang="pt-BR" sz="1600" b="1" u="none" strike="noStrike" dirty="0">
                          <a:effectLst/>
                        </a:rPr>
                        <a:t> Fundiária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</a:rPr>
                        <a:t>Em fase de Seleção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/>
                </a:tc>
                <a:extLst>
                  <a:ext uri="{0D108BD9-81ED-4DB2-BD59-A6C34878D82A}">
                    <a16:rowId xmlns:a16="http://schemas.microsoft.com/office/drawing/2014/main" val="981358954"/>
                  </a:ext>
                </a:extLst>
              </a:tr>
              <a:tr h="101954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91" marR="6191" marT="619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SEPL / SEFA </a:t>
                      </a:r>
                    </a:p>
                  </a:txBody>
                  <a:tcPr marL="6191" marR="6191" marT="619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LPI -</a:t>
                      </a:r>
                      <a:r>
                        <a:rPr lang="pt-BR" sz="1600" b="1" u="none" strike="noStrike" dirty="0">
                          <a:effectLst/>
                        </a:rPr>
                        <a:t>Sistema de Gestão Tributária </a:t>
                      </a:r>
                      <a:r>
                        <a:rPr lang="pt-BR" sz="1600" u="none" strike="noStrike" dirty="0">
                          <a:effectLst/>
                        </a:rPr>
                        <a:t>- SGT</a:t>
                      </a:r>
                    </a:p>
                  </a:txBody>
                  <a:tcPr marL="6191" marR="6191" marT="619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 licitação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Relatório Técnico em avaliação no BIRD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325764"/>
                  </a:ext>
                </a:extLst>
              </a:tr>
            </a:tbl>
          </a:graphicData>
        </a:graphic>
      </p:graphicFrame>
      <p:sp>
        <p:nvSpPr>
          <p:cNvPr id="11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389047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8904" y="6021288"/>
            <a:ext cx="8229600" cy="576064"/>
          </a:xfrm>
        </p:spPr>
        <p:txBody>
          <a:bodyPr anchor="t">
            <a:noAutofit/>
          </a:bodyPr>
          <a:lstStyle/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OBJETIVO DA APRESENTAÇÃO: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Demonstrar os principais aspectos de aquisições na execução do Projeto </a:t>
            </a:r>
            <a:r>
              <a:rPr lang="pt-BR" dirty="0" err="1">
                <a:solidFill>
                  <a:schemeClr val="bg1">
                    <a:lumMod val="95000"/>
                  </a:schemeClr>
                </a:solidFill>
              </a:rPr>
              <a:t>Multissetorial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 para </a:t>
            </a:r>
            <a:r>
              <a:rPr lang="pt-BR" dirty="0">
                <a:solidFill>
                  <a:schemeClr val="bg1"/>
                </a:solidFill>
              </a:rPr>
              <a:t>o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Desenvolvimento do Paraná.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9980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88632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684263"/>
              </p:ext>
            </p:extLst>
          </p:nvPr>
        </p:nvGraphicFramePr>
        <p:xfrm>
          <a:off x="323528" y="379944"/>
          <a:ext cx="8424936" cy="506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264">
                  <a:extLst>
                    <a:ext uri="{9D8B030D-6E8A-4147-A177-3AD203B41FA5}">
                      <a16:colId xmlns:a16="http://schemas.microsoft.com/office/drawing/2014/main" val="1914992266"/>
                    </a:ext>
                  </a:extLst>
                </a:gridCol>
                <a:gridCol w="1676741">
                  <a:extLst>
                    <a:ext uri="{9D8B030D-6E8A-4147-A177-3AD203B41FA5}">
                      <a16:colId xmlns:a16="http://schemas.microsoft.com/office/drawing/2014/main" val="3288316913"/>
                    </a:ext>
                  </a:extLst>
                </a:gridCol>
                <a:gridCol w="3971951">
                  <a:extLst>
                    <a:ext uri="{9D8B030D-6E8A-4147-A177-3AD203B41FA5}">
                      <a16:colId xmlns:a16="http://schemas.microsoft.com/office/drawing/2014/main" val="4003074648"/>
                    </a:ext>
                  </a:extLst>
                </a:gridCol>
                <a:gridCol w="2253980">
                  <a:extLst>
                    <a:ext uri="{9D8B030D-6E8A-4147-A177-3AD203B41FA5}">
                      <a16:colId xmlns:a16="http://schemas.microsoft.com/office/drawing/2014/main" val="1006286094"/>
                    </a:ext>
                  </a:extLst>
                </a:gridCol>
              </a:tblGrid>
              <a:tr h="49112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Perspectiva do Componente 2 - Assistência Técnica para Gestão mais eficiente -  </a:t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 dirty="0">
                          <a:effectLst/>
                        </a:rPr>
                        <a:t>Setor 5  - Gestão do Setor Público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382722"/>
                  </a:ext>
                </a:extLst>
              </a:tr>
              <a:tr h="244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</a:rPr>
                        <a:t>Nº</a:t>
                      </a:r>
                      <a:endParaRPr lang="pt-BR" sz="1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Executor 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Objeto 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Status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091720"/>
                  </a:ext>
                </a:extLst>
              </a:tr>
              <a:tr h="961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11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</a:rPr>
                        <a:t>SEPL / SEAP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Seleção de consultoria para estudo de modelo ideal para composição e </a:t>
                      </a:r>
                      <a:r>
                        <a:rPr lang="pt-BR" sz="1600" b="1" u="none" strike="noStrike" dirty="0">
                          <a:effectLst/>
                        </a:rPr>
                        <a:t>dimensionamento da frota de veículos oficiais </a:t>
                      </a:r>
                      <a:r>
                        <a:rPr lang="pt-BR" sz="1600" u="none" strike="noStrike" dirty="0">
                          <a:effectLst/>
                        </a:rPr>
                        <a:t>do Estado do Paraná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u="none" strike="noStrike" dirty="0">
                          <a:effectLst/>
                        </a:rPr>
                        <a:t>Em seleção - Republicação da SMI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5903"/>
                  </a:ext>
                </a:extLst>
              </a:tr>
              <a:tr h="120028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12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SEPL / SEAP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Seleção de Consultoria para Elaboração de Plano de </a:t>
                      </a:r>
                      <a:r>
                        <a:rPr lang="pt-BR" sz="1600" b="1" u="none" strike="noStrike" dirty="0">
                          <a:effectLst/>
                        </a:rPr>
                        <a:t>Dimensionamento da Força de Trabalho </a:t>
                      </a:r>
                      <a:r>
                        <a:rPr lang="pt-BR" sz="1600" u="none" strike="noStrike" dirty="0">
                          <a:effectLst/>
                        </a:rPr>
                        <a:t>da Administração Direta e Autárquica do Estado do Paraná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u="none" strike="noStrike" dirty="0">
                          <a:effectLst/>
                        </a:rPr>
                        <a:t>Em seleção - Republicação da SMI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716620"/>
                  </a:ext>
                </a:extLst>
              </a:tr>
              <a:tr h="96126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13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SEPL / SEAP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Seleção de consultoria especializada para desenho de </a:t>
                      </a:r>
                      <a:r>
                        <a:rPr lang="pt-BR" sz="1600" b="1" u="none" strike="noStrike" dirty="0">
                          <a:effectLst/>
                        </a:rPr>
                        <a:t>modelos de sistemas de saúde </a:t>
                      </a:r>
                      <a:r>
                        <a:rPr lang="pt-BR" sz="1600" u="none" strike="noStrike" dirty="0">
                          <a:effectLst/>
                        </a:rPr>
                        <a:t>complementar - SAS.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u="none" strike="noStrike" dirty="0">
                          <a:effectLst/>
                        </a:rPr>
                        <a:t>Em seleção - Republicação da SMI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390054"/>
                  </a:ext>
                </a:extLst>
              </a:tr>
              <a:tr h="120028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</a:rPr>
                        <a:t>14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SEPL / SEPL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</a:rPr>
                        <a:t>Seleção de Consultoria  </a:t>
                      </a:r>
                      <a:r>
                        <a:rPr lang="pt-BR" sz="1600" b="1" u="none" strike="noStrike" dirty="0">
                          <a:effectLst/>
                        </a:rPr>
                        <a:t>para elaboração dos Planos Setoriais de Desenvolvimento da Metrópole</a:t>
                      </a:r>
                      <a:r>
                        <a:rPr lang="pt-BR" sz="1600" b="1" u="none" strike="noStrike" baseline="0" dirty="0">
                          <a:effectLst/>
                        </a:rPr>
                        <a:t> Paraná Norte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u="none" strike="noStrike" dirty="0">
                          <a:effectLst/>
                        </a:rPr>
                        <a:t>Em seleção - Relatório Técnico em avaliação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1" marR="5331" marT="53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344420"/>
                  </a:ext>
                </a:extLst>
              </a:tr>
            </a:tbl>
          </a:graphicData>
        </a:graphic>
      </p:graphicFrame>
      <p:sp>
        <p:nvSpPr>
          <p:cNvPr id="10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11497814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688632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72141"/>
              </p:ext>
            </p:extLst>
          </p:nvPr>
        </p:nvGraphicFramePr>
        <p:xfrm>
          <a:off x="251520" y="116632"/>
          <a:ext cx="8568952" cy="5387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191">
                  <a:extLst>
                    <a:ext uri="{9D8B030D-6E8A-4147-A177-3AD203B41FA5}">
                      <a16:colId xmlns:a16="http://schemas.microsoft.com/office/drawing/2014/main" val="3295364946"/>
                    </a:ext>
                  </a:extLst>
                </a:gridCol>
                <a:gridCol w="1705404">
                  <a:extLst>
                    <a:ext uri="{9D8B030D-6E8A-4147-A177-3AD203B41FA5}">
                      <a16:colId xmlns:a16="http://schemas.microsoft.com/office/drawing/2014/main" val="3952642515"/>
                    </a:ext>
                  </a:extLst>
                </a:gridCol>
                <a:gridCol w="4039847">
                  <a:extLst>
                    <a:ext uri="{9D8B030D-6E8A-4147-A177-3AD203B41FA5}">
                      <a16:colId xmlns:a16="http://schemas.microsoft.com/office/drawing/2014/main" val="1265129293"/>
                    </a:ext>
                  </a:extLst>
                </a:gridCol>
                <a:gridCol w="2292510">
                  <a:extLst>
                    <a:ext uri="{9D8B030D-6E8A-4147-A177-3AD203B41FA5}">
                      <a16:colId xmlns:a16="http://schemas.microsoft.com/office/drawing/2014/main" val="3831745830"/>
                    </a:ext>
                  </a:extLst>
                </a:gridCol>
              </a:tblGrid>
              <a:tr h="66552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Perspectiva do Componente 2 - Assistência Técnica para Gestão mais eficiente -  </a:t>
                      </a:r>
                      <a:br>
                        <a:rPr lang="pt-BR" sz="1800" u="none" strike="noStrike" dirty="0">
                          <a:effectLst/>
                        </a:rPr>
                      </a:br>
                      <a:r>
                        <a:rPr lang="pt-BR" sz="1800" u="none" strike="noStrike" dirty="0">
                          <a:effectLst/>
                        </a:rPr>
                        <a:t>Setor 5  - Gestão do Setor Público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939781"/>
                  </a:ext>
                </a:extLst>
              </a:tr>
              <a:tr h="350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Nº</a:t>
                      </a:r>
                      <a:endParaRPr lang="pt-BR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Executor </a:t>
                      </a:r>
                      <a:endParaRPr lang="pt-BR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Objeto </a:t>
                      </a:r>
                      <a:endParaRPr lang="pt-BR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Status</a:t>
                      </a:r>
                      <a:endParaRPr lang="pt-BR" sz="18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extLst>
                  <a:ext uri="{0D108BD9-81ED-4DB2-BD59-A6C34878D82A}">
                    <a16:rowId xmlns:a16="http://schemas.microsoft.com/office/drawing/2014/main" val="253558623"/>
                  </a:ext>
                </a:extLst>
              </a:tr>
              <a:tr h="1397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SEPL / SEMA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Seleção de empresa especializada para implantar a infraestrutura de dados espaciais ambientais do Estado do Paraná (IDE-SEMA)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Em seleção - Abertura Propostas Financeiras 14/07/2017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15102"/>
                  </a:ext>
                </a:extLst>
              </a:tr>
              <a:tr h="1241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>
                          <a:effectLst/>
                        </a:rPr>
                        <a:t>16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>
                          <a:effectLst/>
                        </a:rPr>
                        <a:t>SEPL / SEMA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Seleção de Consultoria para elaboração de Sistema Metodológico e Mapeamento de Uso e Cobertura da Terra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Em seleção  - Relatório Técnico em avaliação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extLst>
                  <a:ext uri="{0D108BD9-81ED-4DB2-BD59-A6C34878D82A}">
                    <a16:rowId xmlns:a16="http://schemas.microsoft.com/office/drawing/2014/main" val="89321831"/>
                  </a:ext>
                </a:extLst>
              </a:tr>
              <a:tr h="1119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17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SEPL / SEED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u="none" strike="noStrike" dirty="0">
                          <a:effectLst/>
                        </a:rPr>
                        <a:t>Contratação de empresa para avaliar o programa de desenvolvimento educacional - PDE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u="none" strike="noStrike" dirty="0">
                          <a:effectLst/>
                        </a:rPr>
                        <a:t>Em seleção - Relatório de lista curta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902453"/>
                  </a:ext>
                </a:extLst>
              </a:tr>
              <a:tr h="266037">
                <a:tc gridSpan="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none" strike="noStrike" dirty="0">
                          <a:effectLst/>
                        </a:rPr>
                        <a:t>Total em Reais</a:t>
                      </a:r>
                      <a:r>
                        <a:rPr lang="pt-BR" sz="1800" b="1" u="none" strike="noStrike" baseline="30000" dirty="0">
                          <a:effectLst/>
                        </a:rPr>
                        <a:t> </a:t>
                      </a:r>
                      <a:r>
                        <a:rPr lang="pt-BR" sz="1800" b="0" u="none" strike="noStrike" dirty="0">
                          <a:effectLst/>
                        </a:rPr>
                        <a:t>(Pago e estimado)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none" strike="noStrike" dirty="0">
                          <a:effectLst/>
                        </a:rPr>
                        <a:t>R$ 90.879.035,87</a:t>
                      </a:r>
                    </a:p>
                  </a:txBody>
                  <a:tcPr marL="6380" marR="6380" marT="6380" marB="0" anchor="ctr"/>
                </a:tc>
                <a:extLst>
                  <a:ext uri="{0D108BD9-81ED-4DB2-BD59-A6C34878D82A}">
                    <a16:rowId xmlns:a16="http://schemas.microsoft.com/office/drawing/2014/main" val="3115752990"/>
                  </a:ext>
                </a:extLst>
              </a:tr>
              <a:tr h="332764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effectLst/>
                        </a:rPr>
                        <a:t>Total em Dólar </a:t>
                      </a:r>
                      <a:r>
                        <a:rPr lang="pt-BR" sz="1800" b="1" u="none" strike="noStrike" baseline="30000" dirty="0">
                          <a:effectLst/>
                        </a:rPr>
                        <a:t>2</a:t>
                      </a:r>
                      <a:r>
                        <a:rPr lang="pt-BR" sz="1800" b="0" u="none" strike="noStrike" dirty="0">
                          <a:effectLst/>
                        </a:rPr>
                        <a:t>(Pago e estimado)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80" marR="6380" marT="638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u="none" strike="noStrike" dirty="0">
                          <a:effectLst/>
                        </a:rPr>
                        <a:t>USS 27.383.926,20</a:t>
                      </a:r>
                    </a:p>
                  </a:txBody>
                  <a:tcPr marL="6380" marR="6380" marT="6380" marB="0" anchor="ctr"/>
                </a:tc>
                <a:extLst>
                  <a:ext uri="{0D108BD9-81ED-4DB2-BD59-A6C34878D82A}">
                    <a16:rowId xmlns:a16="http://schemas.microsoft.com/office/drawing/2014/main" val="3541109817"/>
                  </a:ext>
                </a:extLst>
              </a:tr>
            </a:tbl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251520" y="5589240"/>
            <a:ext cx="8712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2 - Fonte: Banco Central do Brasil – Bacen. Cotação </a:t>
            </a:r>
            <a:r>
              <a:rPr lang="pt-BR" sz="1200" dirty="0" err="1">
                <a:solidFill>
                  <a:schemeClr val="bg1"/>
                </a:solidFill>
              </a:rPr>
              <a:t>tx</a:t>
            </a:r>
            <a:r>
              <a:rPr lang="pt-BR" sz="1200" dirty="0">
                <a:solidFill>
                  <a:schemeClr val="bg1"/>
                </a:solidFill>
              </a:rPr>
              <a:t> compra em 05/07/2017 - 3,3187 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2797520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44624"/>
            <a:ext cx="8856984" cy="5760640"/>
          </a:xfrm>
        </p:spPr>
        <p:txBody>
          <a:bodyPr numCol="1">
            <a:noAutofit/>
          </a:bodyPr>
          <a:lstStyle/>
          <a:p>
            <a:pPr marL="0" lvl="1" indent="0" algn="just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  <a:p>
            <a:pPr marL="0" lvl="1" indent="0" algn="just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pt-BR" sz="2800" dirty="0">
                <a:solidFill>
                  <a:schemeClr val="bg1"/>
                </a:solidFill>
              </a:rPr>
              <a:t>Demonstrar o status da atividades programadas na versão anterior;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pt-BR" sz="2800" dirty="0">
                <a:solidFill>
                  <a:schemeClr val="bg1"/>
                </a:solidFill>
              </a:rPr>
              <a:t>Incluir eventuais novas  atividades dentro do escopo do Projeto;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pt-BR" sz="2800" dirty="0">
                <a:solidFill>
                  <a:schemeClr val="bg1"/>
                </a:solidFill>
              </a:rPr>
              <a:t>Conjunto de atividades programadas para serem realizadas até Dezembro de 2018;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pt-BR" sz="2800" dirty="0">
                <a:solidFill>
                  <a:schemeClr val="bg1"/>
                </a:solidFill>
              </a:rPr>
              <a:t>Pode ser revisado a cada 6 (seis) meses;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pt-BR" sz="2800" dirty="0">
                <a:solidFill>
                  <a:schemeClr val="bg1"/>
                </a:solidFill>
              </a:rPr>
              <a:t>Deve conter todas as aquisições, seleções e convênios do Projeto.</a:t>
            </a:r>
          </a:p>
          <a:p>
            <a:pPr marL="0" indent="0">
              <a:buNone/>
            </a:pPr>
            <a:endParaRPr lang="pt-BR" sz="2800" dirty="0">
              <a:solidFill>
                <a:schemeClr val="bg1"/>
              </a:solidFill>
            </a:endParaRPr>
          </a:p>
          <a:p>
            <a:pPr marL="0" lvl="1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79512" y="260648"/>
            <a:ext cx="8784976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PLANO DE AQUISIÇÕES (Atualização):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5211042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</a:rPr>
              <a:t>UGP/SEPL – Equipe de Aquisições</a:t>
            </a:r>
            <a:endParaRPr lang="pt-BR" sz="28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CONTATOS:</a:t>
            </a:r>
            <a:endParaRPr lang="pt-BR" sz="18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95000"/>
                  </a:schemeClr>
                </a:solidFill>
              </a:rPr>
              <a:t>Lucas Rodrigues Maciel – tel.: 41-3313-6194</a:t>
            </a:r>
          </a:p>
          <a:p>
            <a:pPr marL="0" indent="0">
              <a:buNone/>
            </a:pPr>
            <a:r>
              <a:rPr lang="pt-BR" sz="2000" i="1" dirty="0">
                <a:solidFill>
                  <a:schemeClr val="bg1">
                    <a:lumMod val="95000"/>
                  </a:schemeClr>
                </a:solidFill>
              </a:rPr>
              <a:t>e-mail: lucasmaciel@sepl.pr.gov.br</a:t>
            </a:r>
            <a:r>
              <a:rPr lang="pt-BR" sz="2000" dirty="0">
                <a:solidFill>
                  <a:schemeClr val="bg1">
                    <a:lumMod val="95000"/>
                  </a:schemeClr>
                </a:solidFill>
              </a:rPr>
              <a:t>  </a:t>
            </a:r>
          </a:p>
          <a:p>
            <a:pPr marL="0" indent="0">
              <a:buNone/>
            </a:pPr>
            <a:endParaRPr lang="pt-BR" sz="2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95000"/>
                  </a:schemeClr>
                </a:solidFill>
              </a:rPr>
              <a:t>Ricardo Fernandes Bezerra – tel.: 41-3313-6805 </a:t>
            </a:r>
          </a:p>
          <a:p>
            <a:pPr marL="0" indent="0">
              <a:buNone/>
            </a:pPr>
            <a:r>
              <a:rPr lang="pt-BR" sz="2000" i="1" dirty="0">
                <a:solidFill>
                  <a:schemeClr val="bg1">
                    <a:lumMod val="95000"/>
                  </a:schemeClr>
                </a:solidFill>
              </a:rPr>
              <a:t>e-mail: ricardofb@sepl.pr.gov.br</a:t>
            </a:r>
          </a:p>
          <a:p>
            <a:pPr marL="0" indent="0">
              <a:buNone/>
            </a:pPr>
            <a:endParaRPr lang="pt-BR" sz="2000" i="1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95000"/>
                  </a:schemeClr>
                </a:solidFill>
              </a:rPr>
              <a:t>Nayara Lobo Carneiro Galera – tel.: 41-3313-6297 </a:t>
            </a:r>
          </a:p>
          <a:p>
            <a:pPr marL="0" indent="0">
              <a:buNone/>
            </a:pPr>
            <a:r>
              <a:rPr lang="pt-BR" sz="2000" i="1" dirty="0">
                <a:solidFill>
                  <a:schemeClr val="bg1">
                    <a:lumMod val="95000"/>
                  </a:schemeClr>
                </a:solidFill>
              </a:rPr>
              <a:t>e-mail: nayaralcg@sepl.pr.gov.br</a:t>
            </a:r>
          </a:p>
          <a:p>
            <a:pPr marL="0" indent="0">
              <a:buNone/>
            </a:pPr>
            <a:endParaRPr lang="pt-BR" sz="20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95000"/>
                  </a:schemeClr>
                </a:solidFill>
              </a:rPr>
              <a:t>Sirlei </a:t>
            </a:r>
            <a:r>
              <a:rPr lang="pt-BR" sz="2000" dirty="0" err="1">
                <a:solidFill>
                  <a:schemeClr val="bg1">
                    <a:lumMod val="95000"/>
                  </a:schemeClr>
                </a:solidFill>
              </a:rPr>
              <a:t>Barchik</a:t>
            </a:r>
            <a:r>
              <a:rPr lang="pt-BR" sz="2000" dirty="0">
                <a:solidFill>
                  <a:schemeClr val="bg1">
                    <a:lumMod val="95000"/>
                  </a:schemeClr>
                </a:solidFill>
              </a:rPr>
              <a:t> – tel.: 41-3313-6833 </a:t>
            </a:r>
          </a:p>
          <a:p>
            <a:pPr marL="0" indent="0">
              <a:buNone/>
            </a:pPr>
            <a:r>
              <a:rPr lang="pt-BR" sz="2000" i="1" dirty="0">
                <a:solidFill>
                  <a:schemeClr val="bg1">
                    <a:lumMod val="95000"/>
                  </a:schemeClr>
                </a:solidFill>
              </a:rPr>
              <a:t>e-mail: </a:t>
            </a:r>
            <a:r>
              <a:rPr lang="pt-BR" sz="2000" dirty="0">
                <a:solidFill>
                  <a:schemeClr val="bg1">
                    <a:lumMod val="95000"/>
                  </a:schemeClr>
                </a:solidFill>
              </a:rPr>
              <a:t>sirlei.barchik</a:t>
            </a:r>
            <a:r>
              <a:rPr lang="pt-BR" sz="2000" i="1" dirty="0">
                <a:solidFill>
                  <a:schemeClr val="bg1">
                    <a:lumMod val="95000"/>
                  </a:schemeClr>
                </a:solidFill>
              </a:rPr>
              <a:t>@sepl.pr.gov.br</a:t>
            </a:r>
          </a:p>
          <a:p>
            <a:pPr marL="0" indent="0">
              <a:buNone/>
            </a:pPr>
            <a:endParaRPr lang="pt-BR" sz="2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bg1">
                    <a:lumMod val="95000"/>
                  </a:schemeClr>
                </a:solidFill>
              </a:rPr>
              <a:t>Lucas Garcia Ferreira Martins (tradutor) – tel.: 41-3313- </a:t>
            </a:r>
          </a:p>
          <a:p>
            <a:pPr marL="0" indent="0">
              <a:buNone/>
            </a:pPr>
            <a:r>
              <a:rPr lang="pt-BR" sz="2000" i="1" dirty="0">
                <a:solidFill>
                  <a:schemeClr val="bg1">
                    <a:lumMod val="95000"/>
                  </a:schemeClr>
                </a:solidFill>
              </a:rPr>
              <a:t>e-mail: </a:t>
            </a:r>
            <a:r>
              <a:rPr lang="pt-BR" sz="2000" dirty="0">
                <a:solidFill>
                  <a:schemeClr val="bg1">
                    <a:lumMod val="95000"/>
                  </a:schemeClr>
                </a:solidFill>
              </a:rPr>
              <a:t>lucasgfmartins@sepl.pr.gov.br</a:t>
            </a:r>
            <a:endParaRPr lang="pt-BR" sz="2000" i="1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000" i="1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sz="2000" i="1" dirty="0">
              <a:solidFill>
                <a:schemeClr val="bg1"/>
              </a:solidFill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427140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184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FUNDAMENTAÇÃO LEGAL: 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AQUISIÇÕES E SELEÇÃO NO ÂMBITO DO PROJETO</a:t>
            </a:r>
          </a:p>
          <a:p>
            <a:pPr marL="0" indent="0">
              <a:buNone/>
            </a:pPr>
            <a:endParaRPr lang="pt-BR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Acordo de e</a:t>
            </a:r>
            <a:r>
              <a:rPr lang="pt-BR" dirty="0">
                <a:solidFill>
                  <a:schemeClr val="bg1"/>
                </a:solidFill>
              </a:rPr>
              <a:t>mpréstimo nº 8.201 – BR (aprovado pelo Senado);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pt-BR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dirty="0">
                <a:solidFill>
                  <a:schemeClr val="bg1"/>
                </a:solidFill>
              </a:rPr>
              <a:t>Vigência inicial: 12.12.2013 a 30.11.2017 (retroativo a 12.12.2012).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pt-BR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dirty="0">
                <a:solidFill>
                  <a:schemeClr val="bg1"/>
                </a:solidFill>
              </a:rPr>
              <a:t>Prorrogado: até  30.11.2019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Agrupar 7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4" name="Retângulo 3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19188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6632"/>
            <a:ext cx="8964488" cy="59046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FUNDAMENTAÇÃO LEGAL: 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AQUISIÇÕES E SELEÇÃO NO ÂMBITO DO PROJETO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LEI Nº 8.666/93 – Art. 42 - § 5º: 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Nas contratações com recursos de financiamento de organismo multilateral, </a:t>
            </a:r>
            <a:r>
              <a:rPr lang="pt-BR" b="1" dirty="0">
                <a:solidFill>
                  <a:schemeClr val="bg1">
                    <a:lumMod val="95000"/>
                  </a:schemeClr>
                </a:solidFill>
              </a:rPr>
              <a:t>poderão ser admitidas condições, normas e procedimentos decorrentes de acordos internacionais aprovados pelo Congresso Nacional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;</a:t>
            </a:r>
          </a:p>
          <a:p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O critério de seleção da proposta mais vantajosa poderá contemplar, além do preço, outros fatores de avaliação, se exigidos na obtenção do financiamento; não podem conflitar com o princípio do julgamento objetivo (justificado em despacho motivado do executor e ratificado pela autoridade imediatamente superior).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10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77231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1196" y="116632"/>
            <a:ext cx="8471284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3000" dirty="0">
                <a:solidFill>
                  <a:schemeClr val="bg1">
                    <a:lumMod val="95000"/>
                  </a:schemeClr>
                </a:solidFill>
              </a:rPr>
              <a:t>FUNDAMENTAÇÃO LEGAL: </a:t>
            </a:r>
          </a:p>
          <a:p>
            <a:pPr marL="0" indent="0">
              <a:buNone/>
            </a:pPr>
            <a:r>
              <a:rPr lang="pt-BR" sz="3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AQUISIÇÕES E SELEÇÃO NO ÂMBITO DO PROJETO</a:t>
            </a:r>
          </a:p>
          <a:p>
            <a:pPr marL="0" indent="0"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sz="3000" dirty="0">
                <a:solidFill>
                  <a:schemeClr val="bg1">
                    <a:lumMod val="95000"/>
                  </a:schemeClr>
                </a:solidFill>
              </a:rPr>
              <a:t>LEI Nº 15.608/2007 – Art. 3º: </a:t>
            </a:r>
          </a:p>
          <a:p>
            <a:pPr marL="0" indent="0"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sz="3000" dirty="0">
                <a:solidFill>
                  <a:schemeClr val="bg1">
                    <a:lumMod val="95000"/>
                  </a:schemeClr>
                </a:solidFill>
              </a:rPr>
              <a:t>Na execução de projetos com recursos de financiamento oriundo de organismo multilateral de que o Brasil seja parte, </a:t>
            </a:r>
            <a:r>
              <a:rPr lang="pt-BR" sz="2800" b="1" dirty="0">
                <a:solidFill>
                  <a:schemeClr val="bg1">
                    <a:lumMod val="95000"/>
                  </a:schemeClr>
                </a:solidFill>
              </a:rPr>
              <a:t>é facultada a adoção de normas próprias cuja observância conste, expressamente, como condição do respectivo  contrato de empréstimo</a:t>
            </a:r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, observados os princípios constantes do art. 37 da Constituição da República e do art. 27 da Constituição do Estado do Paraná.</a:t>
            </a:r>
          </a:p>
          <a:p>
            <a:pPr marL="0" indent="0">
              <a:buNone/>
            </a:pPr>
            <a:endParaRPr lang="pt-BR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19633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260648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FUNDAMENTAÇÃO LEGAL: 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AQUISIÇÕES E SELEÇÃO NO ÂMBITO DO PROJETO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ACORDO DE EMPRÉSTIMO – SEÇÃO III: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Bens, Obras e Serviços: serão adquiridos de acordo com os requisitos das </a:t>
            </a: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DIRETRIZES DE AQUISIÇÃO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Serviços de Consultoria: serão adquiridos de acordo com os requisitos das </a:t>
            </a: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DIRETRIZES DE SELEÇÃO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;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3283926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260648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FUNDAMENTAÇÃO LEGAL: 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AQUISIÇÕES E SELEÇÃO NO ÂMBITO DO PROJETO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INFORMAÇÃO Nº 172/2012 – PGE/NJA/SEPL: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“... aponta a legalidade do uso das normas internacionais, desde que o processo de aquisição refira-se a gastos mencionados no Programa de Gastos Elegíveis”.</a:t>
            </a: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Agrupar 4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8" name="Retângulo 7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1344250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204" y="260648"/>
            <a:ext cx="8229600" cy="5400600"/>
          </a:xfrm>
        </p:spPr>
        <p:txBody>
          <a:bodyPr/>
          <a:lstStyle/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179512" y="5949280"/>
            <a:ext cx="88569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611560" y="476672"/>
            <a:ext cx="8064896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chemeClr val="bg1">
                    <a:lumMod val="95000"/>
                  </a:schemeClr>
                </a:solidFill>
              </a:rPr>
              <a:t>ACORDO DE EMPRÉSTIMO - 8201:</a:t>
            </a:r>
          </a:p>
          <a:p>
            <a:r>
              <a:rPr lang="pt-BR" sz="3200" dirty="0">
                <a:solidFill>
                  <a:schemeClr val="bg1">
                    <a:lumMod val="95000"/>
                  </a:schemeClr>
                </a:solidFill>
              </a:rPr>
              <a:t>ASPECTOS DE AQUISIÇÃO E SELEÇÃO:</a:t>
            </a:r>
          </a:p>
          <a:p>
            <a:pPr lvl="0">
              <a:spcBef>
                <a:spcPct val="20000"/>
              </a:spcBef>
            </a:pPr>
            <a:endParaRPr lang="pt-BR" sz="3200" dirty="0">
              <a:solidFill>
                <a:prstClr val="white">
                  <a:lumMod val="95000"/>
                </a:prstClr>
              </a:solidFill>
            </a:endParaRPr>
          </a:p>
          <a:p>
            <a:pPr lvl="0">
              <a:spcBef>
                <a:spcPct val="20000"/>
              </a:spcBef>
            </a:pPr>
            <a:r>
              <a:rPr lang="pt-BR" sz="3200" dirty="0">
                <a:solidFill>
                  <a:prstClr val="white">
                    <a:lumMod val="95000"/>
                  </a:prstClr>
                </a:solidFill>
              </a:rPr>
              <a:t>PROGRAMA DE GASTOS ELEGÍVEIS: </a:t>
            </a:r>
          </a:p>
          <a:p>
            <a:pPr lvl="0">
              <a:spcBef>
                <a:spcPct val="20000"/>
              </a:spcBef>
            </a:pPr>
            <a:endParaRPr lang="pt-BR" sz="3200" dirty="0">
              <a:solidFill>
                <a:prstClr val="white">
                  <a:lumMod val="95000"/>
                </a:prstClr>
              </a:solidFill>
            </a:endParaRPr>
          </a:p>
          <a:p>
            <a:pPr lvl="0"/>
            <a:r>
              <a:rPr lang="pt-BR" sz="3200" dirty="0">
                <a:solidFill>
                  <a:prstClr val="white">
                    <a:lumMod val="95000"/>
                  </a:prstClr>
                </a:solidFill>
              </a:rPr>
              <a:t>“Conjunto de investimentos definidos e as despesas correntes incorridos pelo Mutuário nos códigos orçamentários previstos no </a:t>
            </a:r>
          </a:p>
          <a:p>
            <a:pPr lvl="0"/>
            <a:r>
              <a:rPr lang="pt-BR" sz="3200" dirty="0">
                <a:solidFill>
                  <a:prstClr val="white">
                    <a:lumMod val="95000"/>
                  </a:prstClr>
                </a:solidFill>
              </a:rPr>
              <a:t>Anexo 4 do presente contrato”.</a:t>
            </a:r>
          </a:p>
        </p:txBody>
      </p:sp>
      <p:grpSp>
        <p:nvGrpSpPr>
          <p:cNvPr id="7" name="Agrupar 6"/>
          <p:cNvGrpSpPr/>
          <p:nvPr/>
        </p:nvGrpSpPr>
        <p:grpSpPr>
          <a:xfrm>
            <a:off x="323528" y="6021288"/>
            <a:ext cx="2105636" cy="513348"/>
            <a:chOff x="323528" y="6021288"/>
            <a:chExt cx="2105636" cy="513348"/>
          </a:xfrm>
        </p:grpSpPr>
        <p:pic>
          <p:nvPicPr>
            <p:cNvPr id="9" name="Imagem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6021288"/>
              <a:ext cx="503064" cy="499365"/>
            </a:xfrm>
            <a:prstGeom prst="rect">
              <a:avLst/>
            </a:prstGeom>
          </p:spPr>
        </p:pic>
        <p:sp>
          <p:nvSpPr>
            <p:cNvPr id="10" name="Retângulo 9"/>
            <p:cNvSpPr/>
            <p:nvPr/>
          </p:nvSpPr>
          <p:spPr>
            <a:xfrm>
              <a:off x="837382" y="6165304"/>
              <a:ext cx="15917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>
                  <a:solidFill>
                    <a:schemeClr val="bg1"/>
                  </a:solidFill>
                </a:rPr>
                <a:t>Banco Mundial</a:t>
              </a:r>
            </a:p>
          </p:txBody>
        </p:sp>
      </p:grpSp>
      <p:sp>
        <p:nvSpPr>
          <p:cNvPr id="11" name="Título 1"/>
          <p:cNvSpPr txBox="1">
            <a:spLocks/>
          </p:cNvSpPr>
          <p:nvPr/>
        </p:nvSpPr>
        <p:spPr>
          <a:xfrm>
            <a:off x="878904" y="60212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PROJETO MULTISSETORIAL PARA O DESENVOLVIMENTO DO PARANÁ - BIRD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SECRETARIA DE ESTADO DO PLANEJAMENTO E COORDENAÇÃO GERAL – SEPL</a:t>
            </a:r>
            <a:b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pt-BR" sz="1200" dirty="0">
                <a:solidFill>
                  <a:prstClr val="white"/>
                </a:solidFill>
              </a:rPr>
              <a:t>EQUIPE DE AQUISIÇÕES </a:t>
            </a:r>
            <a:r>
              <a:rPr lang="pt-BR" sz="1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UNIDADE DE GERENCIAMENTO DO PROJETO - UGP</a:t>
            </a:r>
          </a:p>
        </p:txBody>
      </p:sp>
    </p:spTree>
    <p:extLst>
      <p:ext uri="{BB962C8B-B14F-4D97-AF65-F5344CB8AC3E}">
        <p14:creationId xmlns:p14="http://schemas.microsoft.com/office/powerpoint/2010/main" val="29178882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2383</Words>
  <Application>Microsoft Office PowerPoint</Application>
  <PresentationFormat>Apresentação na tela (4:3)</PresentationFormat>
  <Paragraphs>442</Paragraphs>
  <Slides>33</Slides>
  <Notes>33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Arial</vt:lpstr>
      <vt:lpstr>Calibri</vt:lpstr>
      <vt:lpstr>1_Tema do Office</vt:lpstr>
      <vt:lpstr>Apresentação do PowerPoint</vt:lpstr>
      <vt:lpstr>PROJETO MULTISSETORIAL PARA O DESENVOLVIMENTO DO PARANÁ - BIRD SECRETARIA DE ESTADO DO PLANEJAMENTO E COORDENAÇÃO GERAL – SEPL EQUIPE DE AQUISIÇÕES UNIDADE DE GERENCIAMENTO DO PROJETO - UGP</vt:lpstr>
      <vt:lpstr>PROJETO MULTISSETORIAL PARA O DESENVOLVIMENTO DO PARANÁ - BIRD SECRETARIA DE ESTADO DO PLANEJAMENTO E COORDENAÇÃO GERAL – SEPL EQUIPE DE AQUISIÇÕES UNIDADE DE GERENCIAMENTO DO PROJETO - UGP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Rodrigues Maciel</dc:creator>
  <cp:lastModifiedBy>Lucas Maciel</cp:lastModifiedBy>
  <cp:revision>167</cp:revision>
  <cp:lastPrinted>2017-07-06T13:18:41Z</cp:lastPrinted>
  <dcterms:created xsi:type="dcterms:W3CDTF">2015-10-14T12:19:43Z</dcterms:created>
  <dcterms:modified xsi:type="dcterms:W3CDTF">2017-07-10T01:08:55Z</dcterms:modified>
</cp:coreProperties>
</file>