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28" r:id="rId2"/>
    <p:sldId id="429" r:id="rId3"/>
    <p:sldId id="492" r:id="rId4"/>
    <p:sldId id="470" r:id="rId5"/>
    <p:sldId id="469" r:id="rId6"/>
    <p:sldId id="468" r:id="rId7"/>
    <p:sldId id="493" r:id="rId8"/>
    <p:sldId id="508" r:id="rId9"/>
    <p:sldId id="494" r:id="rId10"/>
    <p:sldId id="496" r:id="rId11"/>
    <p:sldId id="495" r:id="rId12"/>
    <p:sldId id="498" r:id="rId13"/>
    <p:sldId id="509" r:id="rId14"/>
    <p:sldId id="500" r:id="rId15"/>
    <p:sldId id="501" r:id="rId16"/>
    <p:sldId id="502" r:id="rId17"/>
    <p:sldId id="503" r:id="rId18"/>
    <p:sldId id="510" r:id="rId19"/>
    <p:sldId id="505" r:id="rId20"/>
    <p:sldId id="507" r:id="rId21"/>
    <p:sldId id="506" r:id="rId22"/>
  </p:sldIdLst>
  <p:sldSz cx="9144000" cy="6858000" type="screen4x3"/>
  <p:notesSz cx="6985000" cy="9271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5" autoAdjust="0"/>
    <p:restoredTop sz="69714" autoAdjust="0"/>
  </p:normalViewPr>
  <p:slideViewPr>
    <p:cSldViewPr>
      <p:cViewPr>
        <p:scale>
          <a:sx n="125" d="100"/>
          <a:sy n="125" d="100"/>
        </p:scale>
        <p:origin x="-1566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58" y="-114"/>
      </p:cViewPr>
      <p:guideLst>
        <p:guide orient="horz" pos="2920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\\cluster.nas.parana\sepl\setores\CDG\CDG\BANCO_MUNDIAL\05_Monitoramento_e_Avaliacao\Monitoramento_Indicadores\2017\1&#176;%20semestre%202017\Grafic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Indicadores de Desenvolvimento - PDO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3912554706767651E-2"/>
                  <c:y val="2.3337718490637723E-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Metas estipuladas a partir de 2017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3286356962040786"/>
                      <c:h val="9.54965438005801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CD3-46BE-BB44-9C6CD1A8D4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[Graficos.xlsx]PDO!$A$5:$A$10</c:f>
              <c:strCache>
                <c:ptCount val="6"/>
                <c:pt idx="0">
                  <c:v>Grupo de produtores apoiados por meio do projeto com iniciativas de negócios implementadas</c:v>
                </c:pt>
                <c:pt idx="1">
                  <c:v>Receita de impostos em atraso como uma parte do estoque de impostos atrasados</c:v>
                </c:pt>
                <c:pt idx="2">
                  <c:v>Diminuição na taxa de mortalidade materna</c:v>
                </c:pt>
                <c:pt idx="3">
                  <c:v>Diminuição na taxa de mortalidade por causas externas exceto violência</c:v>
                </c:pt>
                <c:pt idx="4">
                  <c:v>Taxa de sobrevivência do ciclo final do ensino fundamental das escolas do Estado</c:v>
                </c:pt>
                <c:pt idx="5">
                  <c:v>Hectares apoiados pelas intervenções dos  planos de ação em microbacias</c:v>
                </c:pt>
              </c:strCache>
            </c:strRef>
          </c:cat>
          <c:val>
            <c:numRef>
              <c:f>[Graficos.xlsx]PDO!$B$5:$B$10</c:f>
              <c:numCache>
                <c:formatCode>0.0%</c:formatCode>
                <c:ptCount val="6"/>
                <c:pt idx="0">
                  <c:v>0</c:v>
                </c:pt>
                <c:pt idx="1">
                  <c:v>1</c:v>
                </c:pt>
                <c:pt idx="2">
                  <c:v>1.204</c:v>
                </c:pt>
                <c:pt idx="3">
                  <c:v>1.1459999999999999</c:v>
                </c:pt>
                <c:pt idx="4">
                  <c:v>1.069</c:v>
                </c:pt>
                <c:pt idx="5">
                  <c:v>0.93700000000000006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CD3-46BE-BB44-9C6CD1A8D42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5066496"/>
        <c:axId val="45175936"/>
      </c:barChart>
      <c:catAx>
        <c:axId val="45066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5175936"/>
        <c:crosses val="autoZero"/>
        <c:auto val="0"/>
        <c:lblAlgn val="l"/>
        <c:lblOffset val="100"/>
        <c:noMultiLvlLbl val="0"/>
      </c:catAx>
      <c:valAx>
        <c:axId val="45175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5066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47209593670878669"/>
          <c:y val="0.1007195629057089"/>
          <c:w val="0.48387362417821023"/>
          <c:h val="0.835791856460393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RI!$B$4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149-403B-AAE9-9066255909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RI!$A$5:$A$17</c:f>
              <c:strCache>
                <c:ptCount val="13"/>
                <c:pt idx="0">
                  <c:v>Planos de gestão e conservação de estradas rurais elaborados</c:v>
                </c:pt>
                <c:pt idx="1">
                  <c:v>Número de agricultores capacitados recebendo assistência técnica</c:v>
                </c:pt>
                <c:pt idx="2">
                  <c:v>Número de municípios com um sistema de monitoramento e licenciamento ambiental descentralizado</c:v>
                </c:pt>
                <c:pt idx="3">
                  <c:v>Capacitação acadêmica de professores  em serviço , plano de desenvolvimento da educação  (PDE)</c:v>
                </c:pt>
                <c:pt idx="4">
                  <c:v>Taxa de mortalidade para doenças cardiovasculares (por faixa etária)</c:v>
                </c:pt>
                <c:pt idx="5">
                  <c:v>Redução da taxa de mortalidade infantil</c:v>
                </c:pt>
                <c:pt idx="6">
                  <c:v>Fortalecimento da capacidade de monitoramento do Risco de Desastres e Sistema de Alerta para eventos hidrometereológicos</c:v>
                </c:pt>
                <c:pt idx="7">
                  <c:v>Gestão melhorada das infraestruturas físicas das escolas da SEED</c:v>
                </c:pt>
                <c:pt idx="8">
                  <c:v>Percentual da população com acesso aos serviços da Rede de Urgência e Emergência</c:v>
                </c:pt>
                <c:pt idx="9">
                  <c:v>Número de pessoas nas áreas rurais providas com acesso a fontes melhoradas de água no âmbito do projeto </c:v>
                </c:pt>
                <c:pt idx="10">
                  <c:v>Beneficiários de processos de regularização fundiária legalmente concluídos</c:v>
                </c:pt>
                <c:pt idx="11">
                  <c:v>Redução de saídas ou ausências devido à doenças ou lesões associadas ao trabalho</c:v>
                </c:pt>
                <c:pt idx="12">
                  <c:v>Fortalecimento da capacidade da SEED de avaliar programas de treinamento para professores</c:v>
                </c:pt>
              </c:strCache>
            </c:strRef>
          </c:cat>
          <c:val>
            <c:numRef>
              <c:f>RI!$B$5:$B$17</c:f>
              <c:numCache>
                <c:formatCode>0.0%</c:formatCode>
                <c:ptCount val="13"/>
                <c:pt idx="0">
                  <c:v>0</c:v>
                </c:pt>
                <c:pt idx="1">
                  <c:v>1.9550000000000001</c:v>
                </c:pt>
                <c:pt idx="2">
                  <c:v>1.8</c:v>
                </c:pt>
                <c:pt idx="3">
                  <c:v>1.351</c:v>
                </c:pt>
                <c:pt idx="4">
                  <c:v>1.079</c:v>
                </c:pt>
                <c:pt idx="5">
                  <c:v>1.0449999999999999</c:v>
                </c:pt>
                <c:pt idx="6">
                  <c:v>1</c:v>
                </c:pt>
                <c:pt idx="7">
                  <c:v>1</c:v>
                </c:pt>
                <c:pt idx="8">
                  <c:v>0.96799999999999997</c:v>
                </c:pt>
                <c:pt idx="9">
                  <c:v>0.74099999999999999</c:v>
                </c:pt>
                <c:pt idx="10">
                  <c:v>0.48099999999999998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149-403B-AAE9-9066255909E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7544832"/>
        <c:axId val="97560064"/>
      </c:barChart>
      <c:catAx>
        <c:axId val="97544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560064"/>
        <c:crosses val="autoZero"/>
        <c:auto val="1"/>
        <c:lblAlgn val="ctr"/>
        <c:lblOffset val="100"/>
        <c:noMultiLvlLbl val="0"/>
      </c:catAx>
      <c:valAx>
        <c:axId val="97560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544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indicadores de Desembolso - DLI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1.289393779379201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Metas</a:t>
                    </a:r>
                    <a:r>
                      <a:rPr lang="en-US" baseline="0"/>
                      <a:t> estipuladas para 2017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911-4A9A-ADF0-833BCE8221CA}"/>
                </c:ext>
              </c:extLst>
            </c:dLbl>
            <c:dLbl>
              <c:idx val="11"/>
              <c:layout>
                <c:manualLayout>
                  <c:x val="-5.97670800210333E-2"/>
                  <c:y val="-1.2423968895814059E-1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50,0%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911-4A9A-ADF0-833BCE8221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DLI!$A$4:$A$16</c:f>
              <c:strCache>
                <c:ptCount val="13"/>
                <c:pt idx="0">
                  <c:v>Sistema de avaliação e aprendizagem do aluno operacional</c:v>
                </c:pt>
                <c:pt idx="1">
                  <c:v>% de gestantes de alto risco de complicações no parto, identificadas que foram referenciadas por UBS a um hospital participante da Rede Mãe Paranaense</c:v>
                </c:pt>
                <c:pt idx="2">
                  <c:v>Participação de professores em treinamento de formação</c:v>
                </c:pt>
                <c:pt idx="3">
                  <c:v>Número de planos de ação de microbacias elaboradas</c:v>
                </c:pt>
                <c:pt idx="4">
                  <c:v>Proporção de nascidos vivos para mulheres que foram atendidas em mais de 7 consultas pré-natal</c:v>
                </c:pt>
                <c:pt idx="5">
                  <c:v>Melhorar as competências essenciais do servidor público</c:v>
                </c:pt>
                <c:pt idx="6">
                  <c:v>Fortalecimento da capacidade do Estado para monitorar políticas públicas</c:v>
                </c:pt>
                <c:pt idx="7">
                  <c:v>Implementação de um subsistema de recursos hídricos do Sistema Integrado de Gestão Ambiental e de Recursos Hídricos</c:v>
                </c:pt>
                <c:pt idx="8">
                  <c:v>Estabelecimento de políticas de gestão de Riscos  e Desastres (DRM) do Estado</c:v>
                </c:pt>
                <c:pt idx="9">
                  <c:v>Escolas estaduais reformadas e ampliadas</c:v>
                </c:pt>
                <c:pt idx="10">
                  <c:v>Número de propostas de negócios aprovados e financiados</c:v>
                </c:pt>
                <c:pt idx="11">
                  <c:v>Fortalecimento do Sistema de Controle Interno (CI)</c:v>
                </c:pt>
                <c:pt idx="12">
                  <c:v>Melhoria do sistema de gestão fiscal do mutuário</c:v>
                </c:pt>
              </c:strCache>
            </c:strRef>
          </c:cat>
          <c:val>
            <c:numRef>
              <c:f>DLI!$B$4:$B$16</c:f>
              <c:numCache>
                <c:formatCode>0.0%</c:formatCode>
                <c:ptCount val="13"/>
                <c:pt idx="0" formatCode="0.00%">
                  <c:v>0</c:v>
                </c:pt>
                <c:pt idx="1">
                  <c:v>1.363</c:v>
                </c:pt>
                <c:pt idx="2">
                  <c:v>1.0780000000000001</c:v>
                </c:pt>
                <c:pt idx="3">
                  <c:v>1.042</c:v>
                </c:pt>
                <c:pt idx="4">
                  <c:v>1.038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0.99099999999999999</c:v>
                </c:pt>
                <c:pt idx="10">
                  <c:v>0.6</c:v>
                </c:pt>
                <c:pt idx="11" formatCode="0.00%">
                  <c:v>0.5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911-4A9A-ADF0-833BCE8221C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96299648"/>
        <c:axId val="111543808"/>
      </c:barChart>
      <c:catAx>
        <c:axId val="96299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1543808"/>
        <c:crosses val="autoZero"/>
        <c:auto val="1"/>
        <c:lblAlgn val="ctr"/>
        <c:lblOffset val="100"/>
        <c:noMultiLvlLbl val="0"/>
      </c:catAx>
      <c:valAx>
        <c:axId val="11154380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6299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749414-4BA6-40F4-A61B-157171160990}" type="doc">
      <dgm:prSet loTypeId="urn:microsoft.com/office/officeart/2005/8/layout/vList5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pt-BR"/>
        </a:p>
      </dgm:t>
    </dgm:pt>
    <dgm:pt modelId="{64B5DA27-130B-40F5-A15E-699E2D6E4216}">
      <dgm:prSet phldrT="[Texto]" custT="1"/>
      <dgm:spPr/>
      <dgm:t>
        <a:bodyPr/>
        <a:lstStyle/>
        <a:p>
          <a:r>
            <a:rPr lang="pt-BR" sz="2000" b="1" dirty="0" smtClean="0">
              <a:solidFill>
                <a:schemeClr val="accent1">
                  <a:lumMod val="50000"/>
                </a:schemeClr>
              </a:solidFill>
            </a:rPr>
            <a:t>INDICADORES DE MONITORAMENTO COMPLEMENTARES</a:t>
          </a:r>
          <a:endParaRPr lang="pt-BR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C1CA8FC4-F9AE-46A8-86C7-47FCE9BDB6ED}" type="parTrans" cxnId="{1ABC3E56-BA45-4A40-85E8-E740D85671C4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F9816737-926F-40DD-B66A-75737CFD01F4}" type="sibTrans" cxnId="{1ABC3E56-BA45-4A40-85E8-E740D85671C4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FBDC3D6D-3DD2-4F84-88F1-3689B20A875D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accent1">
                  <a:lumMod val="50000"/>
                </a:schemeClr>
              </a:solidFill>
            </a:rPr>
            <a:t>96 indicadores distribuídos entre os 9 Programas de gastos elegíveis.</a:t>
          </a:r>
          <a:endParaRPr lang="pt-BR" sz="1800" dirty="0">
            <a:solidFill>
              <a:schemeClr val="accent1">
                <a:lumMod val="50000"/>
              </a:schemeClr>
            </a:solidFill>
          </a:endParaRPr>
        </a:p>
      </dgm:t>
    </dgm:pt>
    <dgm:pt modelId="{0B1A2A0A-3C7C-456D-A171-E28650B5DB21}" type="parTrans" cxnId="{E0433515-F764-4970-B1B4-4F657F722767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721F80F0-C756-480C-A868-8B7B8321DD76}" type="sibTrans" cxnId="{E0433515-F764-4970-B1B4-4F657F722767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AF60B950-8463-4082-A117-654D5DAEA544}">
      <dgm:prSet phldrT="[Texto]" custT="1"/>
      <dgm:spPr/>
      <dgm:t>
        <a:bodyPr/>
        <a:lstStyle/>
        <a:p>
          <a:r>
            <a:rPr lang="pt-BR" sz="2000" b="1" smtClean="0">
              <a:solidFill>
                <a:schemeClr val="accent1">
                  <a:lumMod val="50000"/>
                </a:schemeClr>
              </a:solidFill>
            </a:rPr>
            <a:t>INDICADORES DE RESULTADOS INTERMEDIÁRIOS</a:t>
          </a:r>
          <a:endParaRPr lang="pt-BR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C3248D7F-F13B-49DF-B67A-E5A7A62D8E50}" type="parTrans" cxnId="{213EE07E-02D0-486E-8704-22F4875D3122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5AEA0486-64AC-43C4-90FA-269F017FB600}" type="sibTrans" cxnId="{213EE07E-02D0-486E-8704-22F4875D3122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EA07A9E2-89D7-4FC2-BC58-635BAF905993}">
      <dgm:prSet phldrT="[Texto]" custT="1"/>
      <dgm:spPr/>
      <dgm:t>
        <a:bodyPr/>
        <a:lstStyle/>
        <a:p>
          <a:pPr algn="just"/>
          <a:r>
            <a:rPr lang="pt-BR" sz="1800" dirty="0" smtClean="0">
              <a:solidFill>
                <a:schemeClr val="accent1">
                  <a:lumMod val="50000"/>
                </a:schemeClr>
              </a:solidFill>
            </a:rPr>
            <a:t>13 indicadores construídos para monitorar as ações dos programas de gastos elegíveis  do componente 1 e ações do componente 2.</a:t>
          </a:r>
          <a:endParaRPr lang="pt-BR" sz="1800" dirty="0">
            <a:solidFill>
              <a:schemeClr val="accent1">
                <a:lumMod val="50000"/>
              </a:schemeClr>
            </a:solidFill>
          </a:endParaRPr>
        </a:p>
      </dgm:t>
    </dgm:pt>
    <dgm:pt modelId="{71913896-67F0-4CB1-BD7E-145190E80FFD}" type="parTrans" cxnId="{54345D68-AB8B-4A48-A96D-338A4FB75939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2EE8E173-E484-4A55-9397-81BA62D01EC8}" type="sibTrans" cxnId="{54345D68-AB8B-4A48-A96D-338A4FB75939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6883D5B5-0B5F-4054-BBFC-9A441C52036A}">
      <dgm:prSet phldrT="[Texto]" custT="1"/>
      <dgm:spPr/>
      <dgm:t>
        <a:bodyPr/>
        <a:lstStyle/>
        <a:p>
          <a:r>
            <a:rPr lang="pt-BR" sz="2000" b="1" smtClean="0">
              <a:solidFill>
                <a:schemeClr val="accent1">
                  <a:lumMod val="50000"/>
                </a:schemeClr>
              </a:solidFill>
            </a:rPr>
            <a:t>INDICADORES DE DESEMBOLSO – DLI</a:t>
          </a:r>
          <a:endParaRPr lang="pt-BR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B3B8516D-2CEF-4290-B67E-8225A63BA9D2}" type="parTrans" cxnId="{9777B7C0-14F1-4BB3-A0C1-584AE33F784B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4C6C536C-806D-4AAA-A14E-CB07B486D418}" type="sibTrans" cxnId="{9777B7C0-14F1-4BB3-A0C1-584AE33F784B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3B2537C3-900B-4E77-9FE4-6ECCEB8E9B5C}">
      <dgm:prSet custT="1"/>
      <dgm:spPr/>
      <dgm:t>
        <a:bodyPr/>
        <a:lstStyle/>
        <a:p>
          <a:r>
            <a:rPr lang="pt-BR" sz="2000" b="1" smtClean="0">
              <a:solidFill>
                <a:schemeClr val="accent1">
                  <a:lumMod val="50000"/>
                </a:schemeClr>
              </a:solidFill>
            </a:rPr>
            <a:t>INDICADORES</a:t>
          </a:r>
          <a:r>
            <a:rPr lang="pt-BR" sz="1900" b="1" smtClean="0">
              <a:solidFill>
                <a:schemeClr val="accent1">
                  <a:lumMod val="50000"/>
                </a:schemeClr>
              </a:solidFill>
            </a:rPr>
            <a:t> DE DESENVOLVIMENTO – PDO</a:t>
          </a:r>
          <a:endParaRPr lang="pt-BR" sz="1900" b="1" dirty="0">
            <a:solidFill>
              <a:schemeClr val="accent1">
                <a:lumMod val="50000"/>
              </a:schemeClr>
            </a:solidFill>
          </a:endParaRPr>
        </a:p>
      </dgm:t>
    </dgm:pt>
    <dgm:pt modelId="{F1BE0213-24D6-439B-9466-0C3FE92B3BB5}" type="parTrans" cxnId="{151C4D0D-C4F9-460B-8EC3-1C77E91EF82F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89FF681F-8935-41EF-B425-BF87212E9785}" type="sibTrans" cxnId="{151C4D0D-C4F9-460B-8EC3-1C77E91EF82F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9D76EC26-9419-4609-BEE8-719A0C473557}">
      <dgm:prSet custT="1"/>
      <dgm:spPr/>
      <dgm:t>
        <a:bodyPr/>
        <a:lstStyle/>
        <a:p>
          <a:pPr algn="just"/>
          <a:r>
            <a:rPr lang="pt-BR" sz="1800" b="0" dirty="0" smtClean="0">
              <a:solidFill>
                <a:schemeClr val="accent1">
                  <a:lumMod val="50000"/>
                </a:schemeClr>
              </a:solidFill>
            </a:rPr>
            <a:t>6 indicadores de desenvolvimento abrangendo setores específicos apoiados pelo  projeto.</a:t>
          </a:r>
          <a:endParaRPr lang="pt-BR" sz="1800" b="0" dirty="0">
            <a:solidFill>
              <a:schemeClr val="accent1">
                <a:lumMod val="50000"/>
              </a:schemeClr>
            </a:solidFill>
          </a:endParaRPr>
        </a:p>
      </dgm:t>
    </dgm:pt>
    <dgm:pt modelId="{5491B7D4-DC1C-48D2-9B9B-C6A0F18D6F27}" type="parTrans" cxnId="{74A9182C-20FD-4BDF-8BB8-7FE431B6D122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AEAEFE22-78E1-4D6D-922F-527841C026FC}" type="sibTrans" cxnId="{74A9182C-20FD-4BDF-8BB8-7FE431B6D122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0A85FD09-C8D0-4FEA-9915-25DB8C07F809}">
      <dgm:prSet phldrT="[Texto]" custT="1"/>
      <dgm:spPr/>
      <dgm:t>
        <a:bodyPr/>
        <a:lstStyle/>
        <a:p>
          <a:pPr algn="just"/>
          <a:r>
            <a:rPr lang="pt-BR" sz="1800" b="0" dirty="0" smtClean="0">
              <a:solidFill>
                <a:schemeClr val="accent1">
                  <a:lumMod val="50000"/>
                </a:schemeClr>
              </a:solidFill>
            </a:rPr>
            <a:t>13 indicadores selecionados para os repasses de recursos.</a:t>
          </a:r>
          <a:endParaRPr lang="pt-BR" sz="1800" b="0" dirty="0">
            <a:solidFill>
              <a:schemeClr val="accent1">
                <a:lumMod val="50000"/>
              </a:schemeClr>
            </a:solidFill>
          </a:endParaRPr>
        </a:p>
      </dgm:t>
    </dgm:pt>
    <dgm:pt modelId="{FA70F0F7-D77F-44B0-B115-7D71017EF9C9}" type="parTrans" cxnId="{6364C440-75D3-4403-9D42-57B46A3B4116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7211D141-6A37-45FC-AA50-1A18A00EBEFE}" type="sibTrans" cxnId="{6364C440-75D3-4403-9D42-57B46A3B4116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45584B5B-62CE-4705-8592-7BF9699BD75D}">
      <dgm:prSet phldrT="[Texto]" custT="1"/>
      <dgm:spPr/>
      <dgm:t>
        <a:bodyPr/>
        <a:lstStyle/>
        <a:p>
          <a:r>
            <a:rPr lang="pt-BR" sz="2000" b="1" smtClean="0">
              <a:solidFill>
                <a:schemeClr val="accent1">
                  <a:lumMod val="50000"/>
                </a:schemeClr>
              </a:solidFill>
            </a:rPr>
            <a:t>INDICADORES SOCIAIS</a:t>
          </a:r>
          <a:endParaRPr lang="pt-BR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08F92CB4-1434-4F91-9CB1-DDAC8809A7FF}" type="parTrans" cxnId="{CA49801C-4A20-4085-8C5B-84719A45280B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C604586F-9B64-4CB3-ACE9-5D53D0D3AC0D}" type="sibTrans" cxnId="{CA49801C-4A20-4085-8C5B-84719A45280B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19641142-C104-45C2-AF79-E8D841E7D853}">
      <dgm:prSet phldrT="[Texto]" custT="1"/>
      <dgm:spPr/>
      <dgm:t>
        <a:bodyPr/>
        <a:lstStyle/>
        <a:p>
          <a:r>
            <a:rPr lang="pt-BR" sz="1800" b="0" dirty="0" smtClean="0">
              <a:solidFill>
                <a:schemeClr val="accent1">
                  <a:lumMod val="50000"/>
                </a:schemeClr>
              </a:solidFill>
            </a:rPr>
            <a:t>2 indicadores inseridos para acompanhar as ações da estratégia de participação dos povos indígenas</a:t>
          </a:r>
          <a:endParaRPr lang="pt-BR" sz="1800" b="0" dirty="0">
            <a:solidFill>
              <a:schemeClr val="accent1">
                <a:lumMod val="50000"/>
              </a:schemeClr>
            </a:solidFill>
          </a:endParaRPr>
        </a:p>
      </dgm:t>
    </dgm:pt>
    <dgm:pt modelId="{EB7C4919-2E1C-4F59-BEB5-9A984C8858C8}" type="parTrans" cxnId="{E5B7957B-1278-4224-952B-9284CB62D3AD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DDEF1F4C-93FC-40B8-A9AD-C8A9C5322E38}" type="sibTrans" cxnId="{E5B7957B-1278-4224-952B-9284CB62D3AD}">
      <dgm:prSet/>
      <dgm:spPr/>
      <dgm:t>
        <a:bodyPr/>
        <a:lstStyle/>
        <a:p>
          <a:endParaRPr lang="pt-BR">
            <a:solidFill>
              <a:schemeClr val="accent1">
                <a:lumMod val="50000"/>
              </a:schemeClr>
            </a:solidFill>
          </a:endParaRPr>
        </a:p>
      </dgm:t>
    </dgm:pt>
    <dgm:pt modelId="{265D15F2-1877-4A68-9A9C-DDF658416576}" type="pres">
      <dgm:prSet presAssocID="{CD749414-4BA6-40F4-A61B-15717116099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40AEE92-9085-46F0-B7D1-A4EC823DF3BC}" type="pres">
      <dgm:prSet presAssocID="{64B5DA27-130B-40F5-A15E-699E2D6E4216}" presName="linNode" presStyleCnt="0"/>
      <dgm:spPr/>
    </dgm:pt>
    <dgm:pt modelId="{D82CD306-C3CC-447C-BC31-A8DA6E359F4B}" type="pres">
      <dgm:prSet presAssocID="{64B5DA27-130B-40F5-A15E-699E2D6E4216}" presName="parentText" presStyleLbl="node1" presStyleIdx="0" presStyleCnt="5" custLinFactNeighborX="-1239" custLinFactNeighborY="140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94D4A8C-B6E2-48A3-AB95-5976BB647C47}" type="pres">
      <dgm:prSet presAssocID="{64B5DA27-130B-40F5-A15E-699E2D6E4216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C6E6855-94D1-44E2-A29A-D5BCBC5AD100}" type="pres">
      <dgm:prSet presAssocID="{F9816737-926F-40DD-B66A-75737CFD01F4}" presName="sp" presStyleCnt="0"/>
      <dgm:spPr/>
    </dgm:pt>
    <dgm:pt modelId="{306DF761-D78E-4E1D-BC23-BEB4C16467D7}" type="pres">
      <dgm:prSet presAssocID="{3B2537C3-900B-4E77-9FE4-6ECCEB8E9B5C}" presName="linNode" presStyleCnt="0"/>
      <dgm:spPr/>
    </dgm:pt>
    <dgm:pt modelId="{52364CA4-75EE-4990-9E7F-0E54A24B3094}" type="pres">
      <dgm:prSet presAssocID="{3B2537C3-900B-4E77-9FE4-6ECCEB8E9B5C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25EEC2-A11A-49B4-9A64-D39AA3A3DEE0}" type="pres">
      <dgm:prSet presAssocID="{3B2537C3-900B-4E77-9FE4-6ECCEB8E9B5C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8E12EA2-0CBE-4DEA-BD49-BF42448C6E07}" type="pres">
      <dgm:prSet presAssocID="{89FF681F-8935-41EF-B425-BF87212E9785}" presName="sp" presStyleCnt="0"/>
      <dgm:spPr/>
    </dgm:pt>
    <dgm:pt modelId="{DD3BFC96-2622-4C5C-8665-F11FD96EB8B2}" type="pres">
      <dgm:prSet presAssocID="{AF60B950-8463-4082-A117-654D5DAEA544}" presName="linNode" presStyleCnt="0"/>
      <dgm:spPr/>
    </dgm:pt>
    <dgm:pt modelId="{9EBAB436-844B-44E3-BD5F-F69307AF6E6B}" type="pres">
      <dgm:prSet presAssocID="{AF60B950-8463-4082-A117-654D5DAEA544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790D508-CAAB-4EC2-9F73-067A819D125F}" type="pres">
      <dgm:prSet presAssocID="{AF60B950-8463-4082-A117-654D5DAEA544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3898653-CFFE-4A32-969D-9C059986B0FD}" type="pres">
      <dgm:prSet presAssocID="{5AEA0486-64AC-43C4-90FA-269F017FB600}" presName="sp" presStyleCnt="0"/>
      <dgm:spPr/>
    </dgm:pt>
    <dgm:pt modelId="{59F5631E-F1CA-4725-A0E3-B3F130DC3529}" type="pres">
      <dgm:prSet presAssocID="{6883D5B5-0B5F-4054-BBFC-9A441C52036A}" presName="linNode" presStyleCnt="0"/>
      <dgm:spPr/>
    </dgm:pt>
    <dgm:pt modelId="{69814A62-2A5E-4941-A6CD-F218C55DCE8E}" type="pres">
      <dgm:prSet presAssocID="{6883D5B5-0B5F-4054-BBFC-9A441C52036A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8D06CCC-A91E-4913-B827-454EA372EA42}" type="pres">
      <dgm:prSet presAssocID="{6883D5B5-0B5F-4054-BBFC-9A441C52036A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FDCDC62-B0F8-4B17-A623-6AE90BC5C7C9}" type="pres">
      <dgm:prSet presAssocID="{4C6C536C-806D-4AAA-A14E-CB07B486D418}" presName="sp" presStyleCnt="0"/>
      <dgm:spPr/>
    </dgm:pt>
    <dgm:pt modelId="{576A5AD1-9958-453E-81A2-9F8F16AD63FD}" type="pres">
      <dgm:prSet presAssocID="{45584B5B-62CE-4705-8592-7BF9699BD75D}" presName="linNode" presStyleCnt="0"/>
      <dgm:spPr/>
    </dgm:pt>
    <dgm:pt modelId="{7D2692F2-0644-4997-B762-1EA9B62D64B2}" type="pres">
      <dgm:prSet presAssocID="{45584B5B-62CE-4705-8592-7BF9699BD75D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53D5B08-A134-42D5-83BA-783E49C54AE6}" type="pres">
      <dgm:prSet presAssocID="{45584B5B-62CE-4705-8592-7BF9699BD75D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13EE07E-02D0-486E-8704-22F4875D3122}" srcId="{CD749414-4BA6-40F4-A61B-157171160990}" destId="{AF60B950-8463-4082-A117-654D5DAEA544}" srcOrd="2" destOrd="0" parTransId="{C3248D7F-F13B-49DF-B67A-E5A7A62D8E50}" sibTransId="{5AEA0486-64AC-43C4-90FA-269F017FB600}"/>
    <dgm:cxn modelId="{CA49801C-4A20-4085-8C5B-84719A45280B}" srcId="{CD749414-4BA6-40F4-A61B-157171160990}" destId="{45584B5B-62CE-4705-8592-7BF9699BD75D}" srcOrd="4" destOrd="0" parTransId="{08F92CB4-1434-4F91-9CB1-DDAC8809A7FF}" sibTransId="{C604586F-9B64-4CB3-ACE9-5D53D0D3AC0D}"/>
    <dgm:cxn modelId="{74A9182C-20FD-4BDF-8BB8-7FE431B6D122}" srcId="{3B2537C3-900B-4E77-9FE4-6ECCEB8E9B5C}" destId="{9D76EC26-9419-4609-BEE8-719A0C473557}" srcOrd="0" destOrd="0" parTransId="{5491B7D4-DC1C-48D2-9B9B-C6A0F18D6F27}" sibTransId="{AEAEFE22-78E1-4D6D-922F-527841C026FC}"/>
    <dgm:cxn modelId="{151C4D0D-C4F9-460B-8EC3-1C77E91EF82F}" srcId="{CD749414-4BA6-40F4-A61B-157171160990}" destId="{3B2537C3-900B-4E77-9FE4-6ECCEB8E9B5C}" srcOrd="1" destOrd="0" parTransId="{F1BE0213-24D6-439B-9466-0C3FE92B3BB5}" sibTransId="{89FF681F-8935-41EF-B425-BF87212E9785}"/>
    <dgm:cxn modelId="{5512DC7D-576F-4BEF-95D5-3F696D87669C}" type="presOf" srcId="{0A85FD09-C8D0-4FEA-9915-25DB8C07F809}" destId="{98D06CCC-A91E-4913-B827-454EA372EA42}" srcOrd="0" destOrd="0" presId="urn:microsoft.com/office/officeart/2005/8/layout/vList5"/>
    <dgm:cxn modelId="{E0433515-F764-4970-B1B4-4F657F722767}" srcId="{64B5DA27-130B-40F5-A15E-699E2D6E4216}" destId="{FBDC3D6D-3DD2-4F84-88F1-3689B20A875D}" srcOrd="0" destOrd="0" parTransId="{0B1A2A0A-3C7C-456D-A171-E28650B5DB21}" sibTransId="{721F80F0-C756-480C-A868-8B7B8321DD76}"/>
    <dgm:cxn modelId="{52187C09-B0A9-4309-8723-BF063E9E6B35}" type="presOf" srcId="{64B5DA27-130B-40F5-A15E-699E2D6E4216}" destId="{D82CD306-C3CC-447C-BC31-A8DA6E359F4B}" srcOrd="0" destOrd="0" presId="urn:microsoft.com/office/officeart/2005/8/layout/vList5"/>
    <dgm:cxn modelId="{6903B4F0-C9A5-42F1-B10F-E16D05E87D74}" type="presOf" srcId="{CD749414-4BA6-40F4-A61B-157171160990}" destId="{265D15F2-1877-4A68-9A9C-DDF658416576}" srcOrd="0" destOrd="0" presId="urn:microsoft.com/office/officeart/2005/8/layout/vList5"/>
    <dgm:cxn modelId="{FD73E0A1-1019-4091-B950-5B066BCA53B6}" type="presOf" srcId="{FBDC3D6D-3DD2-4F84-88F1-3689B20A875D}" destId="{894D4A8C-B6E2-48A3-AB95-5976BB647C47}" srcOrd="0" destOrd="0" presId="urn:microsoft.com/office/officeart/2005/8/layout/vList5"/>
    <dgm:cxn modelId="{54345D68-AB8B-4A48-A96D-338A4FB75939}" srcId="{AF60B950-8463-4082-A117-654D5DAEA544}" destId="{EA07A9E2-89D7-4FC2-BC58-635BAF905993}" srcOrd="0" destOrd="0" parTransId="{71913896-67F0-4CB1-BD7E-145190E80FFD}" sibTransId="{2EE8E173-E484-4A55-9397-81BA62D01EC8}"/>
    <dgm:cxn modelId="{ABB87630-1F54-4295-95F4-9EEAFBF464D8}" type="presOf" srcId="{3B2537C3-900B-4E77-9FE4-6ECCEB8E9B5C}" destId="{52364CA4-75EE-4990-9E7F-0E54A24B3094}" srcOrd="0" destOrd="0" presId="urn:microsoft.com/office/officeart/2005/8/layout/vList5"/>
    <dgm:cxn modelId="{516D3C26-49E4-4D2E-BF2B-407DDDB16467}" type="presOf" srcId="{19641142-C104-45C2-AF79-E8D841E7D853}" destId="{F53D5B08-A134-42D5-83BA-783E49C54AE6}" srcOrd="0" destOrd="0" presId="urn:microsoft.com/office/officeart/2005/8/layout/vList5"/>
    <dgm:cxn modelId="{6BBEF53B-7AD4-4968-8C3E-A7E3863D7107}" type="presOf" srcId="{45584B5B-62CE-4705-8592-7BF9699BD75D}" destId="{7D2692F2-0644-4997-B762-1EA9B62D64B2}" srcOrd="0" destOrd="0" presId="urn:microsoft.com/office/officeart/2005/8/layout/vList5"/>
    <dgm:cxn modelId="{3CDAC627-3A09-4323-BAD9-1979DC1207C2}" type="presOf" srcId="{EA07A9E2-89D7-4FC2-BC58-635BAF905993}" destId="{1790D508-CAAB-4EC2-9F73-067A819D125F}" srcOrd="0" destOrd="0" presId="urn:microsoft.com/office/officeart/2005/8/layout/vList5"/>
    <dgm:cxn modelId="{6364C440-75D3-4403-9D42-57B46A3B4116}" srcId="{6883D5B5-0B5F-4054-BBFC-9A441C52036A}" destId="{0A85FD09-C8D0-4FEA-9915-25DB8C07F809}" srcOrd="0" destOrd="0" parTransId="{FA70F0F7-D77F-44B0-B115-7D71017EF9C9}" sibTransId="{7211D141-6A37-45FC-AA50-1A18A00EBEFE}"/>
    <dgm:cxn modelId="{64DFB090-53E1-46E8-92E1-8C55E0D0609F}" type="presOf" srcId="{9D76EC26-9419-4609-BEE8-719A0C473557}" destId="{B625EEC2-A11A-49B4-9A64-D39AA3A3DEE0}" srcOrd="0" destOrd="0" presId="urn:microsoft.com/office/officeart/2005/8/layout/vList5"/>
    <dgm:cxn modelId="{5582D084-99CD-49A0-B47F-7E6A5AAF499D}" type="presOf" srcId="{6883D5B5-0B5F-4054-BBFC-9A441C52036A}" destId="{69814A62-2A5E-4941-A6CD-F218C55DCE8E}" srcOrd="0" destOrd="0" presId="urn:microsoft.com/office/officeart/2005/8/layout/vList5"/>
    <dgm:cxn modelId="{E5B7957B-1278-4224-952B-9284CB62D3AD}" srcId="{45584B5B-62CE-4705-8592-7BF9699BD75D}" destId="{19641142-C104-45C2-AF79-E8D841E7D853}" srcOrd="0" destOrd="0" parTransId="{EB7C4919-2E1C-4F59-BEB5-9A984C8858C8}" sibTransId="{DDEF1F4C-93FC-40B8-A9AD-C8A9C5322E38}"/>
    <dgm:cxn modelId="{6F69E6F5-0C19-4203-B58B-1B3DD83E11BD}" type="presOf" srcId="{AF60B950-8463-4082-A117-654D5DAEA544}" destId="{9EBAB436-844B-44E3-BD5F-F69307AF6E6B}" srcOrd="0" destOrd="0" presId="urn:microsoft.com/office/officeart/2005/8/layout/vList5"/>
    <dgm:cxn modelId="{9777B7C0-14F1-4BB3-A0C1-584AE33F784B}" srcId="{CD749414-4BA6-40F4-A61B-157171160990}" destId="{6883D5B5-0B5F-4054-BBFC-9A441C52036A}" srcOrd="3" destOrd="0" parTransId="{B3B8516D-2CEF-4290-B67E-8225A63BA9D2}" sibTransId="{4C6C536C-806D-4AAA-A14E-CB07B486D418}"/>
    <dgm:cxn modelId="{1ABC3E56-BA45-4A40-85E8-E740D85671C4}" srcId="{CD749414-4BA6-40F4-A61B-157171160990}" destId="{64B5DA27-130B-40F5-A15E-699E2D6E4216}" srcOrd="0" destOrd="0" parTransId="{C1CA8FC4-F9AE-46A8-86C7-47FCE9BDB6ED}" sibTransId="{F9816737-926F-40DD-B66A-75737CFD01F4}"/>
    <dgm:cxn modelId="{F48D00A8-65E3-4D61-8DA0-44C495172B22}" type="presParOf" srcId="{265D15F2-1877-4A68-9A9C-DDF658416576}" destId="{140AEE92-9085-46F0-B7D1-A4EC823DF3BC}" srcOrd="0" destOrd="0" presId="urn:microsoft.com/office/officeart/2005/8/layout/vList5"/>
    <dgm:cxn modelId="{A1FFD24C-371A-4F57-9D63-E530AF781383}" type="presParOf" srcId="{140AEE92-9085-46F0-B7D1-A4EC823DF3BC}" destId="{D82CD306-C3CC-447C-BC31-A8DA6E359F4B}" srcOrd="0" destOrd="0" presId="urn:microsoft.com/office/officeart/2005/8/layout/vList5"/>
    <dgm:cxn modelId="{11658A13-7DAE-483E-AC60-C4B74D000CD5}" type="presParOf" srcId="{140AEE92-9085-46F0-B7D1-A4EC823DF3BC}" destId="{894D4A8C-B6E2-48A3-AB95-5976BB647C47}" srcOrd="1" destOrd="0" presId="urn:microsoft.com/office/officeart/2005/8/layout/vList5"/>
    <dgm:cxn modelId="{8C127B52-5761-453F-A56C-BAB74128FB7E}" type="presParOf" srcId="{265D15F2-1877-4A68-9A9C-DDF658416576}" destId="{5C6E6855-94D1-44E2-A29A-D5BCBC5AD100}" srcOrd="1" destOrd="0" presId="urn:microsoft.com/office/officeart/2005/8/layout/vList5"/>
    <dgm:cxn modelId="{E65BB181-B71C-465F-8ADD-5F31BE94E788}" type="presParOf" srcId="{265D15F2-1877-4A68-9A9C-DDF658416576}" destId="{306DF761-D78E-4E1D-BC23-BEB4C16467D7}" srcOrd="2" destOrd="0" presId="urn:microsoft.com/office/officeart/2005/8/layout/vList5"/>
    <dgm:cxn modelId="{212597EC-8509-4073-9F11-6EAACC1EEB00}" type="presParOf" srcId="{306DF761-D78E-4E1D-BC23-BEB4C16467D7}" destId="{52364CA4-75EE-4990-9E7F-0E54A24B3094}" srcOrd="0" destOrd="0" presId="urn:microsoft.com/office/officeart/2005/8/layout/vList5"/>
    <dgm:cxn modelId="{02D0C0AB-C815-46F3-8582-832886638657}" type="presParOf" srcId="{306DF761-D78E-4E1D-BC23-BEB4C16467D7}" destId="{B625EEC2-A11A-49B4-9A64-D39AA3A3DEE0}" srcOrd="1" destOrd="0" presId="urn:microsoft.com/office/officeart/2005/8/layout/vList5"/>
    <dgm:cxn modelId="{C194615C-AA99-4A04-B7A4-F0EA70D60094}" type="presParOf" srcId="{265D15F2-1877-4A68-9A9C-DDF658416576}" destId="{48E12EA2-0CBE-4DEA-BD49-BF42448C6E07}" srcOrd="3" destOrd="0" presId="urn:microsoft.com/office/officeart/2005/8/layout/vList5"/>
    <dgm:cxn modelId="{7F977601-981C-4802-B32E-0DF3EA285CB9}" type="presParOf" srcId="{265D15F2-1877-4A68-9A9C-DDF658416576}" destId="{DD3BFC96-2622-4C5C-8665-F11FD96EB8B2}" srcOrd="4" destOrd="0" presId="urn:microsoft.com/office/officeart/2005/8/layout/vList5"/>
    <dgm:cxn modelId="{8D711B5A-2AD1-4915-99EF-7EB755C078C8}" type="presParOf" srcId="{DD3BFC96-2622-4C5C-8665-F11FD96EB8B2}" destId="{9EBAB436-844B-44E3-BD5F-F69307AF6E6B}" srcOrd="0" destOrd="0" presId="urn:microsoft.com/office/officeart/2005/8/layout/vList5"/>
    <dgm:cxn modelId="{5AD5B15B-625E-4733-B2F2-F5DC2AF4A262}" type="presParOf" srcId="{DD3BFC96-2622-4C5C-8665-F11FD96EB8B2}" destId="{1790D508-CAAB-4EC2-9F73-067A819D125F}" srcOrd="1" destOrd="0" presId="urn:microsoft.com/office/officeart/2005/8/layout/vList5"/>
    <dgm:cxn modelId="{39F86E93-B5B0-4339-928C-E7E91C21D4F8}" type="presParOf" srcId="{265D15F2-1877-4A68-9A9C-DDF658416576}" destId="{A3898653-CFFE-4A32-969D-9C059986B0FD}" srcOrd="5" destOrd="0" presId="urn:microsoft.com/office/officeart/2005/8/layout/vList5"/>
    <dgm:cxn modelId="{8D64E4B0-039E-4421-89E9-5C04CF1D7616}" type="presParOf" srcId="{265D15F2-1877-4A68-9A9C-DDF658416576}" destId="{59F5631E-F1CA-4725-A0E3-B3F130DC3529}" srcOrd="6" destOrd="0" presId="urn:microsoft.com/office/officeart/2005/8/layout/vList5"/>
    <dgm:cxn modelId="{ED81EECE-0C06-4DEF-960A-D0C9D28211D7}" type="presParOf" srcId="{59F5631E-F1CA-4725-A0E3-B3F130DC3529}" destId="{69814A62-2A5E-4941-A6CD-F218C55DCE8E}" srcOrd="0" destOrd="0" presId="urn:microsoft.com/office/officeart/2005/8/layout/vList5"/>
    <dgm:cxn modelId="{8EA7DD05-8D31-4FA6-8AEC-6D009A8488F7}" type="presParOf" srcId="{59F5631E-F1CA-4725-A0E3-B3F130DC3529}" destId="{98D06CCC-A91E-4913-B827-454EA372EA42}" srcOrd="1" destOrd="0" presId="urn:microsoft.com/office/officeart/2005/8/layout/vList5"/>
    <dgm:cxn modelId="{F1260AE8-B44A-4676-9A32-0A3897123E88}" type="presParOf" srcId="{265D15F2-1877-4A68-9A9C-DDF658416576}" destId="{4FDCDC62-B0F8-4B17-A623-6AE90BC5C7C9}" srcOrd="7" destOrd="0" presId="urn:microsoft.com/office/officeart/2005/8/layout/vList5"/>
    <dgm:cxn modelId="{8E669108-9FDF-42CB-96B7-82247424F9E4}" type="presParOf" srcId="{265D15F2-1877-4A68-9A9C-DDF658416576}" destId="{576A5AD1-9958-453E-81A2-9F8F16AD63FD}" srcOrd="8" destOrd="0" presId="urn:microsoft.com/office/officeart/2005/8/layout/vList5"/>
    <dgm:cxn modelId="{DBD463F3-4811-4ACD-BEB3-0D8DA3B12241}" type="presParOf" srcId="{576A5AD1-9958-453E-81A2-9F8F16AD63FD}" destId="{7D2692F2-0644-4997-B762-1EA9B62D64B2}" srcOrd="0" destOrd="0" presId="urn:microsoft.com/office/officeart/2005/8/layout/vList5"/>
    <dgm:cxn modelId="{1B031F56-35A1-4124-93C4-08949E76389B}" type="presParOf" srcId="{576A5AD1-9958-453E-81A2-9F8F16AD63FD}" destId="{F53D5B08-A134-42D5-83BA-783E49C54AE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4D4A8C-B6E2-48A3-AB95-5976BB647C47}">
      <dsp:nvSpPr>
        <dsp:cNvPr id="0" name=""/>
        <dsp:cNvSpPr/>
      </dsp:nvSpPr>
      <dsp:spPr>
        <a:xfrm rot="5400000">
          <a:off x="5304102" y="-2202481"/>
          <a:ext cx="747816" cy="5344010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accent1">
                  <a:lumMod val="50000"/>
                </a:schemeClr>
              </a:solidFill>
            </a:rPr>
            <a:t>96 indicadores distribuídos entre os 9 Programas de gastos elegíveis.</a:t>
          </a:r>
          <a:endParaRPr lang="pt-BR" sz="1800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3006006" y="132120"/>
        <a:ext cx="5307505" cy="674806"/>
      </dsp:txXfrm>
    </dsp:sp>
    <dsp:sp modelId="{D82CD306-C3CC-447C-BC31-A8DA6E359F4B}">
      <dsp:nvSpPr>
        <dsp:cNvPr id="0" name=""/>
        <dsp:cNvSpPr/>
      </dsp:nvSpPr>
      <dsp:spPr>
        <a:xfrm>
          <a:off x="0" y="15271"/>
          <a:ext cx="3006005" cy="93477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accent1">
                  <a:lumMod val="50000"/>
                </a:schemeClr>
              </a:solidFill>
            </a:rPr>
            <a:t>INDICADORES DE MONITORAMENTO COMPLEMENTARES</a:t>
          </a:r>
          <a:endParaRPr lang="pt-BR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5632" y="60903"/>
        <a:ext cx="2914741" cy="843506"/>
      </dsp:txXfrm>
    </dsp:sp>
    <dsp:sp modelId="{B625EEC2-A11A-49B4-9A64-D39AA3A3DEE0}">
      <dsp:nvSpPr>
        <dsp:cNvPr id="0" name=""/>
        <dsp:cNvSpPr/>
      </dsp:nvSpPr>
      <dsp:spPr>
        <a:xfrm rot="5400000">
          <a:off x="5304102" y="-1220972"/>
          <a:ext cx="747816" cy="5344010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b="0" kern="1200" dirty="0" smtClean="0">
              <a:solidFill>
                <a:schemeClr val="accent1">
                  <a:lumMod val="50000"/>
                </a:schemeClr>
              </a:solidFill>
            </a:rPr>
            <a:t>6 indicadores de desenvolvimento abrangendo setores específicos apoiados pelo  projeto.</a:t>
          </a:r>
          <a:endParaRPr lang="pt-BR" sz="1800" b="0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3006006" y="1113629"/>
        <a:ext cx="5307505" cy="674806"/>
      </dsp:txXfrm>
    </dsp:sp>
    <dsp:sp modelId="{52364CA4-75EE-4990-9E7F-0E54A24B3094}">
      <dsp:nvSpPr>
        <dsp:cNvPr id="0" name=""/>
        <dsp:cNvSpPr/>
      </dsp:nvSpPr>
      <dsp:spPr>
        <a:xfrm>
          <a:off x="0" y="983647"/>
          <a:ext cx="3006005" cy="93477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smtClean="0">
              <a:solidFill>
                <a:schemeClr val="accent1">
                  <a:lumMod val="50000"/>
                </a:schemeClr>
              </a:solidFill>
            </a:rPr>
            <a:t>INDICADORES</a:t>
          </a:r>
          <a:r>
            <a:rPr lang="pt-BR" sz="1900" b="1" kern="1200" smtClean="0">
              <a:solidFill>
                <a:schemeClr val="accent1">
                  <a:lumMod val="50000"/>
                </a:schemeClr>
              </a:solidFill>
            </a:rPr>
            <a:t> DE DESENVOLVIMENTO – PDO</a:t>
          </a:r>
          <a:endParaRPr lang="pt-BR" sz="19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5632" y="1029279"/>
        <a:ext cx="2914741" cy="843506"/>
      </dsp:txXfrm>
    </dsp:sp>
    <dsp:sp modelId="{1790D508-CAAB-4EC2-9F73-067A819D125F}">
      <dsp:nvSpPr>
        <dsp:cNvPr id="0" name=""/>
        <dsp:cNvSpPr/>
      </dsp:nvSpPr>
      <dsp:spPr>
        <a:xfrm rot="5400000">
          <a:off x="5304102" y="-239462"/>
          <a:ext cx="747816" cy="5344010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accent1">
                  <a:lumMod val="50000"/>
                </a:schemeClr>
              </a:solidFill>
            </a:rPr>
            <a:t>13 indicadores construídos para monitorar as ações dos programas de gastos elegíveis  do componente 1 e ações do componente 2.</a:t>
          </a:r>
          <a:endParaRPr lang="pt-BR" sz="1800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3006006" y="2095139"/>
        <a:ext cx="5307505" cy="674806"/>
      </dsp:txXfrm>
    </dsp:sp>
    <dsp:sp modelId="{9EBAB436-844B-44E3-BD5F-F69307AF6E6B}">
      <dsp:nvSpPr>
        <dsp:cNvPr id="0" name=""/>
        <dsp:cNvSpPr/>
      </dsp:nvSpPr>
      <dsp:spPr>
        <a:xfrm>
          <a:off x="0" y="1965157"/>
          <a:ext cx="3006005" cy="93477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smtClean="0">
              <a:solidFill>
                <a:schemeClr val="accent1">
                  <a:lumMod val="50000"/>
                </a:schemeClr>
              </a:solidFill>
            </a:rPr>
            <a:t>INDICADORES DE RESULTADOS INTERMEDIÁRIOS</a:t>
          </a:r>
          <a:endParaRPr lang="pt-BR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5632" y="2010789"/>
        <a:ext cx="2914741" cy="843506"/>
      </dsp:txXfrm>
    </dsp:sp>
    <dsp:sp modelId="{98D06CCC-A91E-4913-B827-454EA372EA42}">
      <dsp:nvSpPr>
        <dsp:cNvPr id="0" name=""/>
        <dsp:cNvSpPr/>
      </dsp:nvSpPr>
      <dsp:spPr>
        <a:xfrm rot="5400000">
          <a:off x="5304102" y="742046"/>
          <a:ext cx="747816" cy="5344010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b="0" kern="1200" dirty="0" smtClean="0">
              <a:solidFill>
                <a:schemeClr val="accent1">
                  <a:lumMod val="50000"/>
                </a:schemeClr>
              </a:solidFill>
            </a:rPr>
            <a:t>13 indicadores selecionados para os repasses de recursos.</a:t>
          </a:r>
          <a:endParaRPr lang="pt-BR" sz="1800" b="0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3006006" y="3076648"/>
        <a:ext cx="5307505" cy="674806"/>
      </dsp:txXfrm>
    </dsp:sp>
    <dsp:sp modelId="{69814A62-2A5E-4941-A6CD-F218C55DCE8E}">
      <dsp:nvSpPr>
        <dsp:cNvPr id="0" name=""/>
        <dsp:cNvSpPr/>
      </dsp:nvSpPr>
      <dsp:spPr>
        <a:xfrm>
          <a:off x="0" y="2946666"/>
          <a:ext cx="3006005" cy="93477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smtClean="0">
              <a:solidFill>
                <a:schemeClr val="accent1">
                  <a:lumMod val="50000"/>
                </a:schemeClr>
              </a:solidFill>
            </a:rPr>
            <a:t>INDICADORES DE DESEMBOLSO – DLI</a:t>
          </a:r>
          <a:endParaRPr lang="pt-BR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5632" y="2992298"/>
        <a:ext cx="2914741" cy="843506"/>
      </dsp:txXfrm>
    </dsp:sp>
    <dsp:sp modelId="{F53D5B08-A134-42D5-83BA-783E49C54AE6}">
      <dsp:nvSpPr>
        <dsp:cNvPr id="0" name=""/>
        <dsp:cNvSpPr/>
      </dsp:nvSpPr>
      <dsp:spPr>
        <a:xfrm rot="5400000">
          <a:off x="5304102" y="1723556"/>
          <a:ext cx="747816" cy="5344010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b="0" kern="1200" dirty="0" smtClean="0">
              <a:solidFill>
                <a:schemeClr val="accent1">
                  <a:lumMod val="50000"/>
                </a:schemeClr>
              </a:solidFill>
            </a:rPr>
            <a:t>2 indicadores inseridos para acompanhar as ações da estratégia de participação dos povos indígenas</a:t>
          </a:r>
          <a:endParaRPr lang="pt-BR" sz="1800" b="0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3006006" y="4058158"/>
        <a:ext cx="5307505" cy="674806"/>
      </dsp:txXfrm>
    </dsp:sp>
    <dsp:sp modelId="{7D2692F2-0644-4997-B762-1EA9B62D64B2}">
      <dsp:nvSpPr>
        <dsp:cNvPr id="0" name=""/>
        <dsp:cNvSpPr/>
      </dsp:nvSpPr>
      <dsp:spPr>
        <a:xfrm>
          <a:off x="0" y="3928176"/>
          <a:ext cx="3006005" cy="93477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smtClean="0">
              <a:solidFill>
                <a:schemeClr val="accent1">
                  <a:lumMod val="50000"/>
                </a:schemeClr>
              </a:solidFill>
            </a:rPr>
            <a:t>INDICADORES SOCIAIS</a:t>
          </a:r>
          <a:endParaRPr lang="pt-BR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5632" y="3973808"/>
        <a:ext cx="2914741" cy="843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0.49123</cdr:x>
      <cdr:y>0.9</cdr:y>
    </cdr:from>
    <cdr:to>
      <cdr:x>0.82453</cdr:x>
      <cdr:y>0.92857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4032447" y="4536504"/>
          <a:ext cx="2736056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27042" cy="464484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56397" y="2"/>
            <a:ext cx="3027042" cy="464484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A10018-1522-42D8-9936-F468CA4E782B}" type="datetimeFigureOut">
              <a:rPr lang="pt-BR"/>
              <a:pPr>
                <a:defRPr/>
              </a:pPr>
              <a:t>14/07/2017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805078"/>
            <a:ext cx="3027042" cy="464484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56397" y="8805078"/>
            <a:ext cx="3027042" cy="464484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38C580B-3B4D-4C28-8A1E-634EFDCE1F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280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47725" y="-4763"/>
            <a:ext cx="5289550" cy="396875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1" y="4030808"/>
            <a:ext cx="6985000" cy="5240194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6452379" y="8805078"/>
            <a:ext cx="531060" cy="464484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b="1">
                <a:latin typeface="+mn-lt"/>
                <a:cs typeface="+mn-cs"/>
              </a:defRPr>
            </a:lvl1pPr>
          </a:lstStyle>
          <a:p>
            <a:pPr>
              <a:defRPr/>
            </a:pPr>
            <a:fld id="{ED7A9EB6-DCFC-42CB-84C1-0CF5750F4EB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098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A5649-300B-42D7-959E-3668364CB5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0D135-3E3A-443C-A139-098E5481D6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48F9F-2B63-4917-983B-E9386CFB84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0BD40-15E8-4620-AADA-676259ABEB2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0552B-929D-48FF-9B1D-6253883B67B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EA8E8-7139-461A-80BA-F3D09B6308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B4D88-70DD-4415-817D-2828E91C51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0F3C0-7F8B-40BD-B01D-CEDCCAE1F2F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266B-5910-46BC-A9FC-E44BDB6D15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A75FD-8D1F-4E4B-AB2C-B8CFE70724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42087-C554-44C9-B227-E0A8CC415F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BB6B65-3FDB-47CD-B871-FC026F532F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07904" y="1556792"/>
            <a:ext cx="2016224" cy="2612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7" name="Imagem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251519" y="236240"/>
            <a:ext cx="8605193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b="1" dirty="0" smtClean="0">
                <a:solidFill>
                  <a:srgbClr val="005A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PROJETO MULTISSETORIAL PARA O DESENVOLVIMENTO DO PARANÁ – BANCO MUNDIAL</a:t>
            </a:r>
          </a:p>
          <a:p>
            <a:endParaRPr lang="pt-BR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971600" y="4581128"/>
            <a:ext cx="728543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REUNIÃO DO COMITÊ GESTOR</a:t>
            </a:r>
          </a:p>
          <a:p>
            <a:pPr algn="ctr"/>
            <a:endParaRPr lang="pt-BR" sz="2200" b="1" dirty="0" smtClean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pt-BR" sz="22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pt-BR" sz="16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JULHO, 2017</a:t>
            </a:r>
            <a:endParaRPr lang="pt-BR" sz="16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566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11760" y="290683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INDICADORES </a:t>
            </a:r>
            <a:r>
              <a:rPr lang="pt-BR" sz="1600" b="1" dirty="0">
                <a:solidFill>
                  <a:schemeClr val="bg1"/>
                </a:solidFill>
              </a:rPr>
              <a:t>DE RESULTADOS INTERMEDIÁRIOS</a:t>
            </a: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891416"/>
              </p:ext>
            </p:extLst>
          </p:nvPr>
        </p:nvGraphicFramePr>
        <p:xfrm>
          <a:off x="396253" y="761428"/>
          <a:ext cx="8424937" cy="50550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287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977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44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52593">
                  <a:extLst>
                    <a:ext uri="{9D8B030D-6E8A-4147-A177-3AD203B41FA5}">
                      <a16:colId xmlns:a16="http://schemas.microsoft.com/office/drawing/2014/main" xmlns="" val="1193487910"/>
                    </a:ext>
                  </a:extLst>
                </a:gridCol>
              </a:tblGrid>
              <a:tr h="545163">
                <a:tc rowSpan="2"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INDICADOR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UNIDADE DE MEDIDA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REALIZADO ATÉ 2016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DESEM-</a:t>
                      </a:r>
                    </a:p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PENHO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PREVISTO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897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5400" cmpd="sng"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25400" cmpd="sng">
                      <a:noFill/>
                    </a:lnT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275920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Fortalecimento da</a:t>
                      </a:r>
                      <a:r>
                        <a:rPr lang="pt-BR" sz="1400" baseline="0" dirty="0" smtClean="0"/>
                        <a:t> capacidade de monitoramento do Risco de Desastres e Sistema de Alerta para eventos </a:t>
                      </a:r>
                      <a:r>
                        <a:rPr lang="pt-BR" sz="1400" baseline="0" dirty="0" err="1" smtClean="0"/>
                        <a:t>hidrometereológicos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Texto</a:t>
                      </a:r>
                    </a:p>
                  </a:txBody>
                  <a:tcPr>
                    <a:lnT w="254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Modelo para projetos de simulação de eventos </a:t>
                      </a:r>
                      <a:r>
                        <a:rPr lang="pt-BR" sz="1400" dirty="0" err="1" smtClean="0">
                          <a:solidFill>
                            <a:schemeClr val="tx1"/>
                          </a:solidFill>
                        </a:rPr>
                        <a:t>hidrometereológicos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 no Estado concluído. 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Sistema de monitoramento e Sistema de alerta operacional 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Avaliação do sistema para fins de DRM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Aumento da capacidade do Sistema de Alerta, 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6964795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Capacitação acadêmica de professores  em serviço , plano de desenvolvimento da educação  (PDE)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N°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8.011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135,1%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NA</a:t>
                      </a: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7.689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7.689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Redução da taxa de mortalidade infantil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Nº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10,6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104,5%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10,81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dk1"/>
                          </a:solidFill>
                        </a:rPr>
                        <a:t>10,50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10,50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Taxa de mortalidade para doenças cardiovasculares (por faixa etária)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Nº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70,85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107,9%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76,56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76,20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76,20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50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11760" y="290683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INDICADORES </a:t>
            </a:r>
            <a:r>
              <a:rPr lang="pt-BR" sz="1600" b="1" dirty="0">
                <a:solidFill>
                  <a:schemeClr val="bg1"/>
                </a:solidFill>
              </a:rPr>
              <a:t>DE RESULTADOS INTERMEDIÁRIOS</a:t>
            </a: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293339"/>
              </p:ext>
            </p:extLst>
          </p:nvPr>
        </p:nvGraphicFramePr>
        <p:xfrm>
          <a:off x="479541" y="686709"/>
          <a:ext cx="8424937" cy="47825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1437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69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630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44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52593">
                  <a:extLst>
                    <a:ext uri="{9D8B030D-6E8A-4147-A177-3AD203B41FA5}">
                      <a16:colId xmlns:a16="http://schemas.microsoft.com/office/drawing/2014/main" xmlns="" val="1193487910"/>
                    </a:ext>
                  </a:extLst>
                </a:gridCol>
              </a:tblGrid>
              <a:tr h="545163">
                <a:tc rowSpan="2"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INDICADOR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UNIDADE DE MEDIDA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REALIZADO ATÉ 2016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DESEM-</a:t>
                      </a:r>
                    </a:p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PENHO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PREVISTO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897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5400" cmpd="sng"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25400" cmpd="sng">
                      <a:noFill/>
                    </a:lnT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275920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Percentual da população com acesso aos serviços da Rede de Urgência</a:t>
                      </a:r>
                      <a:r>
                        <a:rPr lang="pt-BR" sz="1400" baseline="0" dirty="0" smtClean="0"/>
                        <a:t> e Emergência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%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87,1%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96,8%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95,0%</a:t>
                      </a: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95,0%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100,0%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Redução de saídas ou ausências devido à doenças ou lesões associadas ao trabalho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endParaRPr lang="pt-BR" sz="1400" dirty="0" smtClean="0"/>
                    </a:p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Texto 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Política implementada em 2 setores prioritários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*Realizado</a:t>
                      </a:r>
                      <a:r>
                        <a:rPr lang="pt-BR" sz="1400" baseline="0" dirty="0" smtClean="0">
                          <a:solidFill>
                            <a:schemeClr val="tx1"/>
                          </a:solidFill>
                        </a:rPr>
                        <a:t> parcialmente</a:t>
                      </a:r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Relatório sobre a redução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Redução de 15% de saídas em todos os setores do Estado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Redução de 20% de saídas em todos os setores do Estado</a:t>
                      </a:r>
                    </a:p>
                    <a:p>
                      <a:pPr algn="ctr"/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Número de municípios com um sistema de monitoramento e licenciamento ambiental descentralizado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180,0%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5468037"/>
                  </a:ext>
                </a:extLst>
              </a:tr>
            </a:tbl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505334" y="5496937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*Foram implementadas ações nos setores de saúde e educação. Foram realizados o Laudo de Segurança no Trabalho (LTCAT) e o Programa de Prevenção de Riscos Ambientais no Trabalho (PPRA) o que possibilitou a definição de ações para 2017.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31739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11760" y="290683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INDICADORES </a:t>
            </a:r>
            <a:r>
              <a:rPr lang="pt-BR" sz="1600" b="1" dirty="0">
                <a:solidFill>
                  <a:schemeClr val="bg1"/>
                </a:solidFill>
              </a:rPr>
              <a:t>DE RESULTADOS INTERMEDIÁRIOS</a:t>
            </a: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716340"/>
              </p:ext>
            </p:extLst>
          </p:nvPr>
        </p:nvGraphicFramePr>
        <p:xfrm>
          <a:off x="412024" y="1011629"/>
          <a:ext cx="8424937" cy="423386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287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69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630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44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52593">
                  <a:extLst>
                    <a:ext uri="{9D8B030D-6E8A-4147-A177-3AD203B41FA5}">
                      <a16:colId xmlns:a16="http://schemas.microsoft.com/office/drawing/2014/main" xmlns="" val="1193487910"/>
                    </a:ext>
                  </a:extLst>
                </a:gridCol>
              </a:tblGrid>
              <a:tr h="545163">
                <a:tc rowSpan="2"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INDICADOR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UNIDADE DE MEDIDA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REALIZADO ATÉ 2016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DESEM-</a:t>
                      </a:r>
                    </a:p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PENHO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PREVISTO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897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5400" cmpd="sng"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25400" cmpd="sng">
                      <a:noFill/>
                    </a:lnT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275920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Gestão melhorada das infraestruturas físicas das escolas da SEED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endParaRPr lang="pt-BR" sz="1600" dirty="0" smtClean="0"/>
                    </a:p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Texto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Indicador cumprido em dez/2015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endParaRPr lang="pt-BR" sz="1600" dirty="0" smtClean="0"/>
                    </a:p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100,0%</a:t>
                      </a:r>
                    </a:p>
                  </a:txBody>
                  <a:tcPr>
                    <a:lnT w="254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Sistema Operacional implantado na SEED e </a:t>
                      </a: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NREs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endParaRPr lang="pt-BR" sz="1600" dirty="0" smtClean="0"/>
                    </a:p>
                    <a:p>
                      <a:pPr algn="ctr"/>
                      <a:endParaRPr lang="pt-BR" sz="1600" dirty="0" smtClean="0"/>
                    </a:p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NA</a:t>
                      </a:r>
                    </a:p>
                  </a:txBody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6138734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Fortalecimento da capacidade da SEED de avaliar programas de treinamento para professores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endParaRPr lang="pt-BR" sz="1600" dirty="0" smtClean="0"/>
                    </a:p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Texto 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0%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500" dirty="0" smtClean="0"/>
                    </a:p>
                    <a:p>
                      <a:pPr algn="ctr"/>
                      <a:r>
                        <a:rPr lang="pt-BR" sz="1500" dirty="0" smtClean="0"/>
                        <a:t>Relatório da primeira dimensão do PDE</a:t>
                      </a: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Relatório da segunda dimensão do PDE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Relatório da terceira dimensão do PDE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1843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60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11760" y="290683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INDICADORES </a:t>
            </a:r>
            <a:r>
              <a:rPr lang="pt-BR" sz="1600" b="1" dirty="0">
                <a:solidFill>
                  <a:schemeClr val="bg1"/>
                </a:solidFill>
              </a:rPr>
              <a:t>DE RESULTADOS INTERMEDIÁRIOS</a:t>
            </a: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216362"/>
              </p:ext>
            </p:extLst>
          </p:nvPr>
        </p:nvGraphicFramePr>
        <p:xfrm>
          <a:off x="539553" y="836712"/>
          <a:ext cx="820891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1187624" y="764704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 Resumo dos Indicadores de Resultado Intermediário</a:t>
            </a:r>
            <a:endParaRPr lang="pt-BR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4499992" y="5301208"/>
            <a:ext cx="29523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b="1" dirty="0" smtClean="0">
                <a:latin typeface="+mn-lt"/>
              </a:rPr>
              <a:t>Metas estipuladas a partir de 2017</a:t>
            </a:r>
            <a:endParaRPr lang="pt-BR" sz="9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4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11760" y="290683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INDICADORES DE DESEMBOLSO - DLI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03825"/>
              </p:ext>
            </p:extLst>
          </p:nvPr>
        </p:nvGraphicFramePr>
        <p:xfrm>
          <a:off x="412024" y="836712"/>
          <a:ext cx="8424937" cy="43523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1437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69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630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44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52593">
                  <a:extLst>
                    <a:ext uri="{9D8B030D-6E8A-4147-A177-3AD203B41FA5}">
                      <a16:colId xmlns:a16="http://schemas.microsoft.com/office/drawing/2014/main" xmlns="" val="1193487910"/>
                    </a:ext>
                  </a:extLst>
                </a:gridCol>
              </a:tblGrid>
              <a:tr h="545163">
                <a:tc rowSpan="2"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INDICADOR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UNIDADE DE MEDIDA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REALIZADO ATÉ 2016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DESEM-</a:t>
                      </a:r>
                    </a:p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PENHO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PREVISTO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897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54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25400" cmpd="sng">
                      <a:noFill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275920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/>
                        <a:t>Número de propostas</a:t>
                      </a:r>
                      <a:r>
                        <a:rPr lang="pt-BR" sz="1300" baseline="0" dirty="0" smtClean="0"/>
                        <a:t> de negócios aprovados e financiados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/>
                    </a:p>
                    <a:p>
                      <a:pPr algn="ctr"/>
                      <a:r>
                        <a:rPr lang="pt-BR" sz="1300" dirty="0" smtClean="0"/>
                        <a:t>N°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algn="ctr"/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60,0%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/>
                    </a:p>
                    <a:p>
                      <a:pPr algn="ctr"/>
                      <a:r>
                        <a:rPr lang="pt-BR" sz="1300" dirty="0" smtClean="0"/>
                        <a:t>40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/>
                        <a:t>Número de planos de ação de microbacias elaboradas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dirty="0" smtClean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198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104,2%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190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250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250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/>
                        <a:t>Implementação de um subsistema de recursos hídricos do Sistema Integrado</a:t>
                      </a:r>
                      <a:r>
                        <a:rPr lang="pt-BR" sz="1300" baseline="0" dirty="0" smtClean="0"/>
                        <a:t> de Gestão Ambiental e de Recursos Hídricos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/>
                    </a:p>
                    <a:p>
                      <a:pPr algn="ctr"/>
                      <a:endParaRPr lang="pt-BR" sz="1300" dirty="0" smtClean="0"/>
                    </a:p>
                    <a:p>
                      <a:pPr algn="ctr"/>
                      <a:r>
                        <a:rPr lang="pt-BR" sz="1300" dirty="0" smtClean="0"/>
                        <a:t>Texto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Contrato para</a:t>
                      </a:r>
                      <a:r>
                        <a:rPr lang="pt-BR" sz="1300" baseline="0" dirty="0" smtClean="0">
                          <a:solidFill>
                            <a:schemeClr val="tx1"/>
                          </a:solidFill>
                        </a:rPr>
                        <a:t> o desenvolvimento do </a:t>
                      </a:r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SIGARH assinado em julho de 2017 e mapeamento dos processos iniciados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Relatório da concepção do projeto concluído e 1 dos 4 módulos implantado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Tempo médio para a emissão dos direitos da água reduzidos de 180 para 90 dias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17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11760" y="290683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INDICADORES DE DESEMBOLSO - DLI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445388"/>
              </p:ext>
            </p:extLst>
          </p:nvPr>
        </p:nvGraphicFramePr>
        <p:xfrm>
          <a:off x="412024" y="836712"/>
          <a:ext cx="8424937" cy="45369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287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977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44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52593">
                  <a:extLst>
                    <a:ext uri="{9D8B030D-6E8A-4147-A177-3AD203B41FA5}">
                      <a16:colId xmlns:a16="http://schemas.microsoft.com/office/drawing/2014/main" xmlns="" val="1193487910"/>
                    </a:ext>
                  </a:extLst>
                </a:gridCol>
              </a:tblGrid>
              <a:tr h="545163">
                <a:tc rowSpan="2"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INDICADOR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UNIDADE DE MEDIDA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REALIZADO ATÉ 2016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DESEM-</a:t>
                      </a:r>
                    </a:p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PENHO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PREVISTO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897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54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25400" cmpd="sng">
                      <a:noFill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275920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Sistema de avaliação e aprendizagem do aluno operacional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Texto </a:t>
                      </a: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</a:p>
                    <a:p>
                      <a:pPr algn="ctr"/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4ª e 5ª avaliações  concluídas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Participação de professores em treinamento de formação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%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91,7%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107,8%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85%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85%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85%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Escolas estaduais reformadas e ampliadas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337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99,1%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400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400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450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endParaRPr lang="pt-BR" sz="1300" dirty="0" smtClean="0"/>
                    </a:p>
                    <a:p>
                      <a:pPr algn="ctr"/>
                      <a:r>
                        <a:rPr lang="pt-BR" sz="1300" dirty="0" smtClean="0"/>
                        <a:t>Melhorar as competências essenciais do servidor público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/>
                    </a:p>
                    <a:p>
                      <a:pPr algn="ctr"/>
                      <a:endParaRPr lang="pt-BR" sz="1300" dirty="0" smtClean="0"/>
                    </a:p>
                    <a:p>
                      <a:pPr algn="ctr"/>
                      <a:r>
                        <a:rPr lang="pt-BR" sz="1300" dirty="0" smtClean="0"/>
                        <a:t>Texto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Plano preparado, incluindo cronogramas, atividades e metodologia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12.000 servidores públicos capacitados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10 boas práticas por área temática registradas</a:t>
                      </a:r>
                      <a:r>
                        <a:rPr lang="pt-BR" sz="10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pt-B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25 boas práticas por área temática registradas</a:t>
                      </a:r>
                      <a:r>
                        <a:rPr lang="pt-BR" sz="10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pt-BR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9148478"/>
                  </a:ext>
                </a:extLst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421180" y="5564358"/>
            <a:ext cx="85524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*As boas práticas serão registradas no Observatório de Inovação em Gestão Pública no Paraná.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118956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11760" y="290683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INDICADORES DE DESEMBOLSO - DLI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88015"/>
              </p:ext>
            </p:extLst>
          </p:nvPr>
        </p:nvGraphicFramePr>
        <p:xfrm>
          <a:off x="412024" y="836712"/>
          <a:ext cx="8552463" cy="47215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2493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3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95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418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xmlns="" val="1193487910"/>
                    </a:ext>
                  </a:extLst>
                </a:gridCol>
              </a:tblGrid>
              <a:tr h="545163">
                <a:tc rowSpan="2"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INDICADOR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UNIDADE DE MEDIDA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REALIZADO ATÉ 2016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DESEM-</a:t>
                      </a:r>
                    </a:p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PENHO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PREVISTO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897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54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25400" cmpd="sng">
                      <a:noFill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275920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/>
                        <a:t>% de gestantes de alto risco de complicações no parto, identificadas que foram referenciadas por UBS a um hospital participante da Rede Mãe Paranaense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3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3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dirty="0" smtClean="0"/>
                        <a:t>%</a:t>
                      </a: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109,02%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136,3%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/>
                    </a:p>
                    <a:p>
                      <a:pPr algn="ctr"/>
                      <a:endParaRPr lang="pt-BR" sz="1300" dirty="0" smtClean="0"/>
                    </a:p>
                    <a:p>
                      <a:pPr algn="ctr"/>
                      <a:r>
                        <a:rPr lang="pt-BR" sz="1300" dirty="0" smtClean="0"/>
                        <a:t>80%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80%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/>
                        <a:t>Proporção de nascidos vivos para mulheres que foram atendidas em mais de 7 consultas pré-natal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/>
                    </a:p>
                    <a:p>
                      <a:pPr algn="ctr"/>
                      <a:r>
                        <a:rPr lang="pt-BR" sz="1300" dirty="0" smtClean="0"/>
                        <a:t>%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83,0%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103,8%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80%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90%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90%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endParaRPr lang="pt-BR" sz="1300" dirty="0" smtClean="0"/>
                    </a:p>
                    <a:p>
                      <a:pPr algn="ctr"/>
                      <a:endParaRPr lang="pt-BR" sz="1300" dirty="0" smtClean="0"/>
                    </a:p>
                    <a:p>
                      <a:pPr algn="ctr"/>
                      <a:r>
                        <a:rPr lang="pt-BR" sz="1300" dirty="0" smtClean="0"/>
                        <a:t>Fortalecimento do Sistema de Controle Interno (CI)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/>
                    </a:p>
                    <a:p>
                      <a:pPr algn="ctr"/>
                      <a:endParaRPr lang="pt-BR" sz="1300" dirty="0" smtClean="0"/>
                    </a:p>
                    <a:p>
                      <a:pPr algn="ctr"/>
                      <a:r>
                        <a:rPr lang="pt-BR" sz="1300" dirty="0" smtClean="0"/>
                        <a:t>Texto 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Consultoria contratada e</a:t>
                      </a:r>
                    </a:p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Relatório concluído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50,0%</a:t>
                      </a:r>
                      <a:endParaRPr lang="pt-B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/>
                        <a:t>Plano Estratégico para a CGE aprovado, </a:t>
                      </a:r>
                    </a:p>
                    <a:p>
                      <a:pPr algn="ctr"/>
                      <a:r>
                        <a:rPr lang="pt-BR" sz="1300" dirty="0" smtClean="0"/>
                        <a:t>e 80% dos usuários do Sistema treinados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Sistema de informação de CI operacional em 50 entidades governamentais </a:t>
                      </a:r>
                      <a:endParaRPr lang="pt-B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dirty="0" smtClean="0">
                          <a:solidFill>
                            <a:schemeClr val="tx1"/>
                          </a:solidFill>
                        </a:rPr>
                        <a:t>Sistema de informação de CI operacional em 50 entidades governamentais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01146845"/>
                  </a:ext>
                </a:extLst>
              </a:tr>
            </a:tbl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1043608" y="5640035"/>
            <a:ext cx="61206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*Contrato assinado em 30/06/2017. Relatório não realizado.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233594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11760" y="290683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INDICADORES DE DESEMBOLSO - DLI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624846"/>
              </p:ext>
            </p:extLst>
          </p:nvPr>
        </p:nvGraphicFramePr>
        <p:xfrm>
          <a:off x="304250" y="714724"/>
          <a:ext cx="8552463" cy="5086903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1223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2946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xmlns="" val="1193487910"/>
                    </a:ext>
                  </a:extLst>
                </a:gridCol>
              </a:tblGrid>
              <a:tr h="521478">
                <a:tc rowSpan="2"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INDICADOR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UNIDADE DE MEDIDA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REALIZADO ATÉ 2016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DESEM-</a:t>
                      </a:r>
                    </a:p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PENHO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PREVISTO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1304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54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25400" cmpd="sng">
                      <a:noFill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275920"/>
                  </a:ext>
                </a:extLst>
              </a:tr>
              <a:tr h="1137076">
                <a:tc>
                  <a:txBody>
                    <a:bodyPr/>
                    <a:lstStyle/>
                    <a:p>
                      <a:pPr algn="ctr"/>
                      <a:endParaRPr lang="pt-BR" sz="1200" dirty="0" smtClean="0"/>
                    </a:p>
                    <a:p>
                      <a:pPr algn="ctr"/>
                      <a:r>
                        <a:rPr lang="pt-BR" sz="1200" dirty="0" smtClean="0"/>
                        <a:t>Fortalecimento da capacidade do Estado para monitorar políticas públicas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/>
                    </a:p>
                    <a:p>
                      <a:pPr algn="ctr"/>
                      <a:endParaRPr lang="pt-BR" sz="1200" dirty="0" smtClean="0"/>
                    </a:p>
                    <a:p>
                      <a:pPr algn="ctr"/>
                      <a:r>
                        <a:rPr lang="pt-BR" sz="1200" dirty="0" smtClean="0"/>
                        <a:t>Texto 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Relatório de progresso da avaliação de impacto concluído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100,0%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Relatório da sustentabilidade das ações de regularização fundiária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32894">
                <a:tc>
                  <a:txBody>
                    <a:bodyPr/>
                    <a:lstStyle/>
                    <a:p>
                      <a:pPr algn="ctr"/>
                      <a:endParaRPr lang="pt-BR" sz="1200" dirty="0" smtClean="0"/>
                    </a:p>
                    <a:p>
                      <a:pPr algn="ctr"/>
                      <a:endParaRPr lang="pt-BR" sz="1200" dirty="0" smtClean="0"/>
                    </a:p>
                    <a:p>
                      <a:pPr algn="ctr"/>
                      <a:r>
                        <a:rPr lang="pt-BR" sz="1200" dirty="0" smtClean="0"/>
                        <a:t>Melhoria do sistema de gestão fiscal do mutuário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/>
                    </a:p>
                    <a:p>
                      <a:pPr algn="ctr"/>
                      <a:endParaRPr lang="pt-BR" sz="1200" dirty="0" smtClean="0"/>
                    </a:p>
                    <a:p>
                      <a:pPr algn="ctr"/>
                      <a:r>
                        <a:rPr lang="pt-BR" sz="1200" dirty="0" smtClean="0"/>
                        <a:t>Texto 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Software instalado e configurado e plano de execução do projeto entregue.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* Não realizado</a:t>
                      </a:r>
                    </a:p>
                  </a:txBody>
                  <a:tcPr>
                    <a:lnT w="254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Registro do pagamento de impostos concluído.</a:t>
                      </a:r>
                    </a:p>
                    <a:p>
                      <a:pPr algn="ctr"/>
                      <a:r>
                        <a:rPr lang="pt-BR" sz="1200" dirty="0" smtClean="0"/>
                        <a:t>Sistema integrado operacional**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Avaliação, declaração e arrecadação do ITCMD 90% automatizado 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Avaliação, declaração e arrecadação do ITCMD 90% automatizado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7618648"/>
                  </a:ext>
                </a:extLst>
              </a:tr>
              <a:tr h="1486945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    </a:t>
                      </a:r>
                    </a:p>
                    <a:p>
                      <a:pPr algn="ctr"/>
                      <a:r>
                        <a:rPr lang="pt-BR" sz="1200" dirty="0" smtClean="0"/>
                        <a:t>Estabelecimento</a:t>
                      </a:r>
                      <a:r>
                        <a:rPr lang="pt-BR" sz="1200" baseline="0" dirty="0" smtClean="0"/>
                        <a:t> de políticas de gestão de Riscos  e Desastres (DRM) do Estado</a:t>
                      </a:r>
                    </a:p>
                    <a:p>
                      <a:pPr algn="ctr"/>
                      <a:r>
                        <a:rPr lang="pt-BR" sz="1200" baseline="0" dirty="0" smtClean="0">
                          <a:solidFill>
                            <a:schemeClr val="tx1"/>
                          </a:solidFill>
                        </a:rPr>
                        <a:t>(Lei 18.518/2015)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/>
                    </a:p>
                    <a:p>
                      <a:pPr algn="ctr"/>
                      <a:endParaRPr lang="pt-BR" sz="1200" dirty="0" smtClean="0"/>
                    </a:p>
                    <a:p>
                      <a:pPr algn="ctr"/>
                      <a:r>
                        <a:rPr lang="pt-BR" sz="1200" dirty="0" smtClean="0"/>
                        <a:t>Texto 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A minuta do Plano Estadual foi apresentada na reunião do CEPRODEC em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Ago</a:t>
                      </a:r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/2016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100,0%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Diretrizes para a preparação do PEPDC</a:t>
                      </a:r>
                      <a:r>
                        <a:rPr lang="pt-BR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aprovadas pelo Conselho.</a:t>
                      </a:r>
                      <a:r>
                        <a:rPr lang="pt-BR" sz="1200" baseline="0" dirty="0" smtClean="0">
                          <a:solidFill>
                            <a:schemeClr val="tx1"/>
                          </a:solidFill>
                        </a:rPr>
                        <a:t> ***</a:t>
                      </a:r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PEDCP</a:t>
                      </a: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preparado e aprovado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PEDCP sendo implementado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6203080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1059120" y="5887114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>
                <a:latin typeface="+mn-lt"/>
              </a:rPr>
              <a:t>* Em fase final de licitação</a:t>
            </a:r>
          </a:p>
          <a:p>
            <a:r>
              <a:rPr lang="pt-BR" sz="1000" dirty="0">
                <a:latin typeface="+mn-lt"/>
              </a:rPr>
              <a:t>** Será processado através do sistema a restituição, retificação, isenção e pedidos de imunidade processados  pelo sistema integrado.</a:t>
            </a:r>
          </a:p>
          <a:p>
            <a:r>
              <a:rPr lang="pt-BR" sz="1000" dirty="0">
                <a:latin typeface="+mn-lt"/>
              </a:rPr>
              <a:t>*** PEDCP – Plano Estadual de Defesa Civil e Proteção</a:t>
            </a:r>
          </a:p>
        </p:txBody>
      </p:sp>
    </p:spTree>
    <p:extLst>
      <p:ext uri="{BB962C8B-B14F-4D97-AF65-F5344CB8AC3E}">
        <p14:creationId xmlns:p14="http://schemas.microsoft.com/office/powerpoint/2010/main" val="156383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11760" y="290683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INDICADORES DE DESEMBOLSO - DLI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19" name="Grá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64028"/>
              </p:ext>
            </p:extLst>
          </p:nvPr>
        </p:nvGraphicFramePr>
        <p:xfrm>
          <a:off x="959643" y="1716881"/>
          <a:ext cx="7224713" cy="3424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4328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11760" y="290683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INDICADORES SOCIAIS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089618"/>
              </p:ext>
            </p:extLst>
          </p:nvPr>
        </p:nvGraphicFramePr>
        <p:xfrm>
          <a:off x="433379" y="694513"/>
          <a:ext cx="8552463" cy="2981383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2493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3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95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418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xmlns="" val="1193487910"/>
                    </a:ext>
                  </a:extLst>
                </a:gridCol>
              </a:tblGrid>
              <a:tr h="545163">
                <a:tc rowSpan="2"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INDICADOR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UNIDADE DE MEDIDA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REALIZADO ATÉ 2016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DESEM-</a:t>
                      </a:r>
                    </a:p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PENHO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PREVISTO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897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5400" cmpd="sng"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25400" cmpd="sng">
                      <a:noFill/>
                    </a:lnT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275920"/>
                  </a:ext>
                </a:extLst>
              </a:tr>
              <a:tr h="127736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Número</a:t>
                      </a:r>
                      <a:r>
                        <a:rPr lang="pt-BR" sz="1600" baseline="0" dirty="0" smtClean="0"/>
                        <a:t> de professores capacitados que trabalham em escolas indígenas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N°</a:t>
                      </a: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728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97,1%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750</a:t>
                      </a: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750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750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Terras indígenas com projetos produtivos apoiados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0%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40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MONITORAMENTO E AVALIAÇÃO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598930" y="1460549"/>
            <a:ext cx="79928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MANUAL OPERATIVO DO PROJETO</a:t>
            </a:r>
          </a:p>
          <a:p>
            <a:pPr algn="ctr"/>
            <a:endParaRPr lang="pt-BR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 smtClean="0">
                <a:solidFill>
                  <a:schemeClr val="accent1">
                    <a:lumMod val="50000"/>
                  </a:schemeClr>
                </a:solidFill>
              </a:rPr>
              <a:t>VOLUME 1 - Global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 smtClean="0">
                <a:solidFill>
                  <a:schemeClr val="accent1">
                    <a:lumMod val="50000"/>
                  </a:schemeClr>
                </a:solidFill>
              </a:rPr>
              <a:t>VOLUME 2 – Desenvolvimento Rural Sustentável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 smtClean="0">
                <a:solidFill>
                  <a:schemeClr val="accent1">
                    <a:lumMod val="50000"/>
                  </a:schemeClr>
                </a:solidFill>
              </a:rPr>
              <a:t>VOLUME 3 – Gestão Ambiental e de Riscos e Desastres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 smtClean="0">
                <a:solidFill>
                  <a:schemeClr val="accent1">
                    <a:lumMod val="50000"/>
                  </a:schemeClr>
                </a:solidFill>
              </a:rPr>
              <a:t>VOLUME 4 - Educação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 smtClean="0">
                <a:solidFill>
                  <a:schemeClr val="accent1">
                    <a:lumMod val="50000"/>
                  </a:schemeClr>
                </a:solidFill>
              </a:rPr>
              <a:t>VOLUME 5 - Saúde</a:t>
            </a:r>
            <a:endParaRPr lang="pt-BR" sz="2400" dirty="0"/>
          </a:p>
        </p:txBody>
      </p:sp>
      <p:pic>
        <p:nvPicPr>
          <p:cNvPr id="1026" name="Picture 2" descr="Resultado de imagem para IMAGEM DE MANU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296" y="4282801"/>
            <a:ext cx="1704174" cy="204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20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MONITORAMENTO E AVALIAÇÃO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411048" y="886776"/>
            <a:ext cx="79928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RELATÓRIO DE MONITORAMENTO</a:t>
            </a:r>
          </a:p>
          <a:p>
            <a:pPr algn="ctr"/>
            <a:endParaRPr lang="pt-BR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</a:rPr>
              <a:t>Periodicidade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: Semestral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</a:rPr>
              <a:t>Metodologia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: envio de planilhas,  e-mail para coleta e análise de dados e elaboração de quadros.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</a:rPr>
              <a:t>Dificuldades encontradas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: cumprimento de prazos; falta de documentos comprobatórios; inconformidades entre dados informados na planilha e documentos comprobatórios.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</a:rPr>
              <a:t>Próximos passos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: elaboração do relatório do 1º semestre de 2017: envio da planilha até </a:t>
            </a:r>
            <a:r>
              <a:rPr lang="pt-BR" sz="2000" b="1" dirty="0" smtClean="0">
                <a:solidFill>
                  <a:srgbClr val="FF0000"/>
                </a:solidFill>
              </a:rPr>
              <a:t>14.07.2017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 e retorno até </a:t>
            </a:r>
            <a:r>
              <a:rPr lang="pt-BR" sz="2000" b="1" dirty="0" smtClean="0">
                <a:solidFill>
                  <a:srgbClr val="FF0000"/>
                </a:solidFill>
              </a:rPr>
              <a:t>04.08.2017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90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251520" y="1109643"/>
            <a:ext cx="86051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b="1" dirty="0" smtClean="0">
              <a:solidFill>
                <a:srgbClr val="005A9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400" b="1" dirty="0" smtClean="0">
                <a:solidFill>
                  <a:srgbClr val="005A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SÔNIA MARIA DOS SANTOS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Responsável pelo Monitoramento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Unidade de Gerenciamento do Projeto</a:t>
            </a:r>
          </a:p>
          <a:p>
            <a:r>
              <a:rPr lang="pt-BR" b="1" dirty="0" smtClean="0"/>
              <a:t>sonia.maria@sepl.pr.gov.br</a:t>
            </a:r>
          </a:p>
          <a:p>
            <a:r>
              <a:rPr lang="pt-BR" b="1" dirty="0" smtClean="0"/>
              <a:t>Tel.: 3313-6815</a:t>
            </a:r>
            <a:endParaRPr lang="pt-BR" sz="24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4067944" y="11113"/>
            <a:ext cx="507605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UNIDADE DE GERENCIAMENTO DO PROJETO - UGP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069704" y="282134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CONTATO</a:t>
            </a:r>
            <a:endParaRPr lang="pt-B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39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MONITORAMENTO E AVALIAÇÃO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598930" y="1460549"/>
            <a:ext cx="799288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accent1">
                    <a:lumMod val="50000"/>
                  </a:schemeClr>
                </a:solidFill>
              </a:rPr>
              <a:t>IMPORTÂNCIA DO MONITORAMENTO E AVALIAÇÃO:</a:t>
            </a:r>
          </a:p>
          <a:p>
            <a:pPr algn="ctr"/>
            <a:endParaRPr lang="pt-BR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39750" indent="-539750">
              <a:buFont typeface="Wingdings" pitchFamily="2" charset="2"/>
              <a:buChar char="ü"/>
            </a:pPr>
            <a:r>
              <a:rPr lang="pt-BR" sz="2800" dirty="0" smtClean="0">
                <a:solidFill>
                  <a:schemeClr val="accent1">
                    <a:lumMod val="50000"/>
                  </a:schemeClr>
                </a:solidFill>
              </a:rPr>
              <a:t>É um recurso gerencial para avaliação do projeto.</a:t>
            </a:r>
          </a:p>
          <a:p>
            <a:pPr marL="539750" indent="-53975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800" dirty="0" smtClean="0">
                <a:solidFill>
                  <a:schemeClr val="accent1">
                    <a:lumMod val="50000"/>
                  </a:schemeClr>
                </a:solidFill>
              </a:rPr>
              <a:t>Possibilita a divulgação de resultados.</a:t>
            </a:r>
          </a:p>
          <a:p>
            <a:pPr marL="539750" indent="-53975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800" dirty="0" smtClean="0">
                <a:solidFill>
                  <a:schemeClr val="accent1">
                    <a:lumMod val="50000"/>
                  </a:schemeClr>
                </a:solidFill>
              </a:rPr>
              <a:t>Dá transparência ao investimento público.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83560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MONITORAMENTO E AVALIAÇÃO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9" name="CaixaDeTexto 18"/>
          <p:cNvSpPr txBox="1"/>
          <p:nvPr/>
        </p:nvSpPr>
        <p:spPr>
          <a:xfrm>
            <a:off x="615769" y="1258550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solidFill>
                  <a:schemeClr val="accent1">
                    <a:lumMod val="50000"/>
                  </a:schemeClr>
                </a:solidFill>
              </a:rPr>
              <a:t>Durante a Revisão de Meio Termo, ocorrida em Abril de 2016, houve uma reflexão sobre a metodologia e os indicadores que vinham sendo utilizados e decidiu-se pela reestruturação destes, a fim de adequá-los a realidade do andamento do Projeto.  </a:t>
            </a:r>
          </a:p>
          <a:p>
            <a:pPr algn="just"/>
            <a:endParaRPr lang="pt-BR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pt-BR" sz="2800" dirty="0" smtClean="0">
                <a:solidFill>
                  <a:schemeClr val="accent1">
                    <a:lumMod val="50000"/>
                  </a:schemeClr>
                </a:solidFill>
              </a:rPr>
              <a:t>Com essa reestruturação, alguns indicadores foram substituídos, eliminados ou melhorados, ficando assim distribuídos:</a:t>
            </a:r>
            <a:endParaRPr lang="pt-BR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91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MONITORAMENTO E AVALIAÇÃO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26" name="Diagrama 25"/>
          <p:cNvGraphicFramePr/>
          <p:nvPr>
            <p:extLst>
              <p:ext uri="{D42A27DB-BD31-4B8C-83A1-F6EECF244321}">
                <p14:modId xmlns:p14="http://schemas.microsoft.com/office/powerpoint/2010/main" val="821096723"/>
              </p:ext>
            </p:extLst>
          </p:nvPr>
        </p:nvGraphicFramePr>
        <p:xfrm>
          <a:off x="254432" y="1012187"/>
          <a:ext cx="8350016" cy="4865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6546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11760" y="290683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INDICADORES DE DESENVOLVIMENTO - PDO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444054"/>
              </p:ext>
            </p:extLst>
          </p:nvPr>
        </p:nvGraphicFramePr>
        <p:xfrm>
          <a:off x="412024" y="1011629"/>
          <a:ext cx="8424937" cy="408146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287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69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630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44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52593">
                  <a:extLst>
                    <a:ext uri="{9D8B030D-6E8A-4147-A177-3AD203B41FA5}">
                      <a16:colId xmlns:a16="http://schemas.microsoft.com/office/drawing/2014/main" xmlns="" val="1193487910"/>
                    </a:ext>
                  </a:extLst>
                </a:gridCol>
              </a:tblGrid>
              <a:tr h="545163">
                <a:tc rowSpan="2"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INDICADOR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UNIDADE DE MEDIDA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REALIZADO ATÉ 2016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DESEM-</a:t>
                      </a:r>
                    </a:p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PENHO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PREVISTO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897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5400" cmpd="sng"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25400" cmpd="sng">
                      <a:noFill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275920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Receita de impostos em atraso como uma parte do estoque de impostos atrasados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2,22%</a:t>
                      </a:r>
                      <a:r>
                        <a:rPr lang="pt-BR" sz="10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100,0%</a:t>
                      </a: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3%</a:t>
                      </a: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4%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5%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Grupo</a:t>
                      </a:r>
                      <a:r>
                        <a:rPr lang="pt-BR" sz="1600" baseline="0" dirty="0" smtClean="0"/>
                        <a:t> de produtores apoiados por meio do projeto com iniciativas de negócios implementadas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N° 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NA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NA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10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40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Hectares apoiados pelas intervenções dos </a:t>
                      </a:r>
                      <a:r>
                        <a:rPr lang="pt-BR" sz="1600" baseline="0" dirty="0" smtClean="0"/>
                        <a:t> planos de ação em microbacias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N° </a:t>
                      </a:r>
                    </a:p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284.000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93,7%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528.000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750.000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750.000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Retângulo 1"/>
          <p:cNvSpPr/>
          <p:nvPr/>
        </p:nvSpPr>
        <p:spPr>
          <a:xfrm>
            <a:off x="9252520" y="908720"/>
            <a:ext cx="3024336" cy="4752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539551" y="5301208"/>
            <a:ext cx="82974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*O resultado de 2016 depende do fechamento do Balanço do Estado que será publicado pela SEFA.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163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11760" y="290683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INDICADORES DE DESENVOLVIMENTO - PDO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256055"/>
              </p:ext>
            </p:extLst>
          </p:nvPr>
        </p:nvGraphicFramePr>
        <p:xfrm>
          <a:off x="412024" y="1011629"/>
          <a:ext cx="8424937" cy="34701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287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69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630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44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52593">
                  <a:extLst>
                    <a:ext uri="{9D8B030D-6E8A-4147-A177-3AD203B41FA5}">
                      <a16:colId xmlns:a16="http://schemas.microsoft.com/office/drawing/2014/main" xmlns="" val="1193487910"/>
                    </a:ext>
                  </a:extLst>
                </a:gridCol>
              </a:tblGrid>
              <a:tr h="545163">
                <a:tc rowSpan="2"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INDICADOR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UNIDADE DE MEDIDA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REALIZADO ATÉ 2016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DESEM-</a:t>
                      </a:r>
                    </a:p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PENHO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PREVISTO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897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5400" cmpd="sng"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25400" cmpd="sng">
                      <a:noFill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275920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Taxa de sobrevivência do ciclo final do ensino fundamental das escolas do Estado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85,10%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106,9%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84,5%</a:t>
                      </a: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85,0%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85,5%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Diminuição</a:t>
                      </a:r>
                      <a:r>
                        <a:rPr lang="pt-BR" sz="1600" baseline="0" dirty="0" smtClean="0"/>
                        <a:t> na taxa de mortalidade materna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Nº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38,4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120,4%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47,88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47,53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47,18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930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Diminuição na taxa</a:t>
                      </a:r>
                      <a:r>
                        <a:rPr lang="pt-BR" sz="1600" baseline="0" dirty="0" smtClean="0"/>
                        <a:t> de mortalidade por causas externas exceto violência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Nº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42,27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114,6%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49,03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48,57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48,57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47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11760" y="290683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INDICADORES DE DESENVOLVIMENTO - PDO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19" name="Grá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9390824"/>
              </p:ext>
            </p:extLst>
          </p:nvPr>
        </p:nvGraphicFramePr>
        <p:xfrm>
          <a:off x="827584" y="1212131"/>
          <a:ext cx="7856432" cy="4284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8478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11760" y="290683"/>
            <a:ext cx="673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INDICADORES </a:t>
            </a:r>
            <a:r>
              <a:rPr lang="pt-BR" sz="1600" b="1" dirty="0">
                <a:solidFill>
                  <a:schemeClr val="bg1"/>
                </a:solidFill>
              </a:rPr>
              <a:t>DE RESULTADOS INTERMEDIÁRIOS</a:t>
            </a: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685582"/>
              </p:ext>
            </p:extLst>
          </p:nvPr>
        </p:nvGraphicFramePr>
        <p:xfrm>
          <a:off x="431776" y="785224"/>
          <a:ext cx="8424937" cy="4894969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287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69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630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44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52593">
                  <a:extLst>
                    <a:ext uri="{9D8B030D-6E8A-4147-A177-3AD203B41FA5}">
                      <a16:colId xmlns:a16="http://schemas.microsoft.com/office/drawing/2014/main" xmlns="" val="1193487910"/>
                    </a:ext>
                  </a:extLst>
                </a:gridCol>
              </a:tblGrid>
              <a:tr h="536329">
                <a:tc rowSpan="2"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INDICADOR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UNIDADE DE MEDIDA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REALIZADO ATÉ 2016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DESEM-</a:t>
                      </a:r>
                    </a:p>
                    <a:p>
                      <a:pPr algn="ctr"/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PENHO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PREVISTO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0454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5400" cmpd="sng"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25400" cmpd="sng">
                      <a:noFill/>
                    </a:lnT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275920"/>
                  </a:ext>
                </a:extLst>
              </a:tr>
              <a:tr h="80962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Número</a:t>
                      </a:r>
                      <a:r>
                        <a:rPr lang="pt-BR" sz="1600" baseline="0" dirty="0" smtClean="0"/>
                        <a:t> de agricultores capacitados recebendo assistência técnica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N°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27.367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195,5%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18.000</a:t>
                      </a: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21.000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21.000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4951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Beneficiários de processos de regularização</a:t>
                      </a:r>
                      <a:r>
                        <a:rPr lang="pt-BR" sz="1600" baseline="0" dirty="0" smtClean="0"/>
                        <a:t> fundiária legalmente concluídos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1.539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48,1%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5.000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6.000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6.000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962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Planos de gestão e conservação de estradas rurais elaborados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89402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Número de pessoas nas áreas rurais providas com acesso a fontes melhoradas de água no âmbito do projeto 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N°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19.760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74,1%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23.760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28.000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28.000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3214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30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17540</TotalTime>
  <Words>1652</Words>
  <Application>Microsoft Office PowerPoint</Application>
  <PresentationFormat>Apresentação na tela (4:3)</PresentationFormat>
  <Paragraphs>700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Fabricio Miyagima</dc:creator>
  <cp:lastModifiedBy>Nestor Bragagnolo</cp:lastModifiedBy>
  <cp:revision>1188</cp:revision>
  <cp:lastPrinted>2016-04-01T20:02:04Z</cp:lastPrinted>
  <dcterms:created xsi:type="dcterms:W3CDTF">2011-02-02T00:44:26Z</dcterms:created>
  <dcterms:modified xsi:type="dcterms:W3CDTF">2017-07-14T16:29:44Z</dcterms:modified>
</cp:coreProperties>
</file>