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28" r:id="rId2"/>
    <p:sldId id="429" r:id="rId3"/>
    <p:sldId id="474" r:id="rId4"/>
    <p:sldId id="472" r:id="rId5"/>
    <p:sldId id="448" r:id="rId6"/>
    <p:sldId id="473" r:id="rId7"/>
    <p:sldId id="475" r:id="rId8"/>
    <p:sldId id="476" r:id="rId9"/>
    <p:sldId id="460" r:id="rId10"/>
    <p:sldId id="453" r:id="rId11"/>
    <p:sldId id="471" r:id="rId12"/>
    <p:sldId id="463" r:id="rId13"/>
  </p:sldIdLst>
  <p:sldSz cx="9144000" cy="6858000" type="screen4x3"/>
  <p:notesSz cx="6985000" cy="9271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bias de Freitas Prando" initials="TdFP" lastIdx="6" clrIdx="0">
    <p:extLst>
      <p:ext uri="{19B8F6BF-5375-455C-9EA6-DF929625EA0E}">
        <p15:presenceInfo xmlns="" xmlns:p15="http://schemas.microsoft.com/office/powerpoint/2012/main" userId="Tobias de Freitas Prand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00"/>
    <a:srgbClr val="008000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5" autoAdjust="0"/>
    <p:restoredTop sz="69714" autoAdjust="0"/>
  </p:normalViewPr>
  <p:slideViewPr>
    <p:cSldViewPr>
      <p:cViewPr>
        <p:scale>
          <a:sx n="75" d="100"/>
          <a:sy n="75" d="100"/>
        </p:scale>
        <p:origin x="-3006" y="-9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52"/>
    </p:cViewPr>
  </p:sorterViewPr>
  <p:notesViewPr>
    <p:cSldViewPr>
      <p:cViewPr varScale="1">
        <p:scale>
          <a:sx n="49" d="100"/>
          <a:sy n="49" d="100"/>
        </p:scale>
        <p:origin x="-2958" y="-114"/>
      </p:cViewPr>
      <p:guideLst>
        <p:guide orient="horz" pos="2920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56397" y="2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A10018-1522-42D8-9936-F468CA4E782B}" type="datetimeFigureOut">
              <a:rPr lang="pt-BR"/>
              <a:pPr>
                <a:defRPr/>
              </a:pPr>
              <a:t>07/07/2017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05078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56397" y="8805078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8C580B-3B4D-4C28-8A1E-634EFDCE1F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55280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47725" y="-4763"/>
            <a:ext cx="5289550" cy="396875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" y="4030808"/>
            <a:ext cx="6985000" cy="5240194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6452379" y="8805078"/>
            <a:ext cx="531060" cy="4644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ED7A9EB6-DCFC-42CB-84C1-0CF5750F4E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8309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A5649-300B-42D7-959E-3668364CB5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D135-3E3A-443C-A139-098E5481D6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48F9F-2B63-4917-983B-E9386CFB84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0BD40-15E8-4620-AADA-676259ABEB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0552B-929D-48FF-9B1D-6253883B67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EA8E8-7139-461A-80BA-F3D09B6308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B4D88-70DD-4415-817D-2828E91C51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0F3C0-7F8B-40BD-B01D-CEDCCAE1F2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66B-5910-46BC-A9FC-E44BDB6D15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A75FD-8D1F-4E4B-AB2C-B8CFE70724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42087-C554-44C9-B227-E0A8CC415F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BB6B65-3FDB-47CD-B871-FC026F532F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7904" y="1556792"/>
            <a:ext cx="2016224" cy="2612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7" name="Imagem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251519" y="236240"/>
            <a:ext cx="8605193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 smtClean="0">
                <a:solidFill>
                  <a:srgbClr val="005A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MULTISSETORIAL PARA O DESENVOLVIMENTO DO PARANÁ – BANCO MUNDIAL</a:t>
            </a:r>
          </a:p>
          <a:p>
            <a:endParaRPr lang="pt-B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1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971600" y="4581128"/>
            <a:ext cx="728543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REUNIÃO DO COMITÊ GESTOR</a:t>
            </a:r>
          </a:p>
          <a:p>
            <a:pPr algn="ctr"/>
            <a:endParaRPr lang="pt-BR" sz="2200" b="1" dirty="0" smtClean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pt-BR" sz="2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pt-BR" sz="1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JULHO, 2017</a:t>
            </a:r>
            <a:endParaRPr lang="pt-BR" sz="1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56657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SIGMA-PP MÓDULO DE GESTÃO FINANCEIRA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STATUS ATUAL 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112802" y="620688"/>
          <a:ext cx="8923694" cy="5541965"/>
        </p:xfrm>
        <a:graphic>
          <a:graphicData uri="http://schemas.openxmlformats.org/drawingml/2006/table">
            <a:tbl>
              <a:tblPr/>
              <a:tblGrid>
                <a:gridCol w="867220"/>
                <a:gridCol w="4007092"/>
                <a:gridCol w="1157783"/>
                <a:gridCol w="410959"/>
                <a:gridCol w="733222"/>
                <a:gridCol w="1134859"/>
                <a:gridCol w="612559"/>
              </a:tblGrid>
              <a:tr h="16895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REGISTROS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DETALHADOS – JAN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 JUN/17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895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Nº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PROGRAMAS DE GASTOS ELEGÍVEIS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EXECUTOR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Qtde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R$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Setor 1: Desenvolvolvimento Rural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PGE1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Desenvolvimento Econômico Territorial - PRO-RURAL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SEAB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3028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5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967.866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0,09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EMATER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3033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324.044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4,82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SEMA/ITCG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3034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13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208.805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0,23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PGE2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Gestão de Água e Solo Rural em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Microbracias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SEAB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3027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EMATER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3029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19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22.061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0,34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AGUASPARANÁ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3037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Setor 2: Gestão Ambiental e de Riscos e Desastres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PGE3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Modernização do Sistema de Licenciamento Ambiental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3045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IAP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3035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AGUASPARANÁ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3046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PGE4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Gestão de Riscos Naturais e Antrópicos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IAP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3044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3043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AGUASPARANÁ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3036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DEFESA CIVIL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3008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Setor 3: Educação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PGE5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SISTEMA AVAL. DE APRENDIZAGEM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SEED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3018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PGE6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EM AÇÃO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SEED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3017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PGE7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RENOVA ESCOLA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SEED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4094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Setor 4: Saúde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PGE8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REDE DE URGÊNCIA E EMERGÊNCIA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4161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1.065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119.584.676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5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PGE9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MÃE PARANAENSE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4162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4.232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107.698.498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75,52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75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r>
                        <a:rPr lang="pt-BR" sz="14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5.604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228.805.949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100,00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CaixaDeTexto 19"/>
          <p:cNvSpPr txBox="1"/>
          <p:nvPr/>
        </p:nvSpPr>
        <p:spPr>
          <a:xfrm>
            <a:off x="1547664" y="6165304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+mn-lt"/>
              </a:rPr>
              <a:t>Total de despesas no período R$ 322.703.172 e 8127 registros</a:t>
            </a:r>
            <a:endParaRPr lang="pt-BR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64057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SIGMA-PP MÓDULO DE GESTÃO FINANCEIRA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STATUS ATUAL 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323528" y="620688"/>
          <a:ext cx="8542440" cy="5541965"/>
        </p:xfrm>
        <a:graphic>
          <a:graphicData uri="http://schemas.openxmlformats.org/drawingml/2006/table">
            <a:tbl>
              <a:tblPr/>
              <a:tblGrid>
                <a:gridCol w="435153"/>
                <a:gridCol w="4007092"/>
                <a:gridCol w="1157783"/>
                <a:gridCol w="410959"/>
                <a:gridCol w="698297"/>
                <a:gridCol w="1134859"/>
                <a:gridCol w="698297"/>
              </a:tblGrid>
              <a:tr h="17919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REGISTROS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NÃO DETALHADOS JAN A JUN/17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919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Nº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PROGRAMAS DE GASTOS ELEGÍVEIS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EXECUTOR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PPA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Qtde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R$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Setor 1: Desenvolvolvimento Rural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PGE1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Desenvolvimento Econômico Territorial - PRO-RURAL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SEAB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3028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26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1.248.485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1,03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EMATER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3033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564.041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2,70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SEMA/ITCG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3034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8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87.158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0,32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PGE2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Gestão de Água e Solo Rural em Microbracias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SEAB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3027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4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505.093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0,16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EMATER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3029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294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665.569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11,65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AGUASPARANÁ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3037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Setor 2: Gestão Ambiental e de Riscos e Desastres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PGE3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Modernização do Sistema de Licenciamento Ambiental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3045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IAP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3035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AGUASPARANÁ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3046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PGE4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Gestão de Riscos Naturais e Antrópicos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IAP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3044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3043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10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1.652.618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0,40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AGUASPARANÁ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3036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DEFESA CIVIL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3008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17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8.624.918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0,67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Setor 3: Educação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PGE5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SISTEMA AVAL. DE APRENDIZAGEM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SEED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3018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-  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PGE6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EM AÇÃO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SEED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3017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1.023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6.776.306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40,55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PGE7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RENOVA ESCOLA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SEED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4094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621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11.709.479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24,61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Setor 4: Saúde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PGE8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REDE DE URGÊNCIA E EMERGÊNCIA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4161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46.767.601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0,99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PGE9</a:t>
                      </a:r>
                    </a:p>
                  </a:txBody>
                  <a:tcPr marL="4661" marR="4661" marT="4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MÃE PARANAENSE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SESA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4162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15.295.957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16,92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31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r>
                        <a:rPr lang="pt-BR" sz="14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61" marR="4661" marT="46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2.523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93.897.223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100,00 </a:t>
                      </a:r>
                    </a:p>
                  </a:txBody>
                  <a:tcPr marL="4661" marR="4661" marT="46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1547664" y="6165304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+mn-lt"/>
              </a:rPr>
              <a:t>Total de despesas no período R$ 322.703.172 e 8127 registros</a:t>
            </a:r>
            <a:endParaRPr lang="pt-BR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64057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46851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55975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411760" y="11113"/>
            <a:ext cx="673224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SIGMA-PP - MÓDULO DE MONITORAMENTO DE INDICADORES 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sp>
        <p:nvSpPr>
          <p:cNvPr id="10" name="Retângulo 9"/>
          <p:cNvSpPr/>
          <p:nvPr/>
        </p:nvSpPr>
        <p:spPr>
          <a:xfrm>
            <a:off x="755576" y="1052736"/>
            <a:ext cx="610242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5A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ADRIANA BORA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Assistente Financeira / SIGMA-PP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Unidade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Gerenciamento do Projeto</a:t>
            </a:r>
          </a:p>
          <a:p>
            <a:r>
              <a:rPr lang="pt-BR" b="1" dirty="0" smtClean="0"/>
              <a:t>tobiasprando@sepl.pr.gov.br</a:t>
            </a:r>
          </a:p>
          <a:p>
            <a:r>
              <a:rPr lang="pt-BR" b="1" dirty="0" smtClean="0"/>
              <a:t>Tel.: </a:t>
            </a:r>
            <a:r>
              <a:rPr lang="pt-BR" b="1" dirty="0" smtClean="0"/>
              <a:t>3313-6298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10697993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SIGMA-PP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DEFINIÇÃO E OBJETIVO 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sp>
        <p:nvSpPr>
          <p:cNvPr id="24" name="Retângulo 23"/>
          <p:cNvSpPr/>
          <p:nvPr/>
        </p:nvSpPr>
        <p:spPr>
          <a:xfrm>
            <a:off x="467544" y="699075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b="1" dirty="0" smtClean="0">
              <a:latin typeface="+mn-lt"/>
            </a:endParaRPr>
          </a:p>
          <a:p>
            <a:endParaRPr lang="pt-BR" b="1" dirty="0" smtClean="0">
              <a:latin typeface="+mn-lt"/>
            </a:endParaRPr>
          </a:p>
          <a:p>
            <a:endParaRPr lang="pt-BR" b="1" dirty="0" smtClean="0">
              <a:latin typeface="+mn-lt"/>
            </a:endParaRPr>
          </a:p>
          <a:p>
            <a:endParaRPr lang="pt-BR" b="1" dirty="0" smtClean="0">
              <a:latin typeface="+mn-l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b="1" u="sng" dirty="0" smtClean="0">
                <a:latin typeface="+mn-lt"/>
              </a:rPr>
              <a:t>Plataforma oficial </a:t>
            </a:r>
            <a:r>
              <a:rPr lang="pt-BR" dirty="0" smtClean="0">
                <a:latin typeface="+mn-lt"/>
              </a:rPr>
              <a:t>do Governo do Estado do Paraná para gerenciar, monitorar e acompanhar programas e projetos vinculados a operações de crédito interno e externo:</a:t>
            </a:r>
          </a:p>
          <a:p>
            <a:pPr marL="285750" indent="-285750"/>
            <a:endParaRPr lang="pt-BR" dirty="0" smtClean="0">
              <a:latin typeface="+mn-lt"/>
            </a:endParaRPr>
          </a:p>
          <a:p>
            <a:pPr marL="800100" lvl="1" indent="-342900"/>
            <a:endParaRPr lang="pt-BR" dirty="0" smtClean="0">
              <a:latin typeface="+mn-lt"/>
            </a:endParaRPr>
          </a:p>
        </p:txBody>
      </p:sp>
      <p:pic>
        <p:nvPicPr>
          <p:cNvPr id="18" name="Picture 2" descr="http://www.sigmapp.pr.gov.br/sigmapp/images/logo_siste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809649"/>
            <a:ext cx="2390775" cy="819151"/>
          </a:xfrm>
          <a:prstGeom prst="rect">
            <a:avLst/>
          </a:prstGeom>
          <a:noFill/>
        </p:spPr>
      </p:pic>
      <p:pic>
        <p:nvPicPr>
          <p:cNvPr id="12290" name="Picture 2" descr="Resultado de imagem para world bank"/>
          <p:cNvPicPr>
            <a:picLocks noChangeAspect="1" noChangeArrowheads="1"/>
          </p:cNvPicPr>
          <p:nvPr/>
        </p:nvPicPr>
        <p:blipFill>
          <a:blip r:embed="rId5" cstate="print"/>
          <a:srcRect t="26212" b="25815"/>
          <a:stretch>
            <a:fillRect/>
          </a:stretch>
        </p:blipFill>
        <p:spPr bwMode="auto">
          <a:xfrm>
            <a:off x="827583" y="3068960"/>
            <a:ext cx="3842847" cy="936104"/>
          </a:xfrm>
          <a:prstGeom prst="rect">
            <a:avLst/>
          </a:prstGeom>
          <a:noFill/>
        </p:spPr>
      </p:pic>
      <p:sp>
        <p:nvSpPr>
          <p:cNvPr id="12292" name="AutoShape 4" descr="Resultado de imagem para banco interamericano de desenvolvimento"/>
          <p:cNvSpPr>
            <a:spLocks noChangeAspect="1" noChangeArrowheads="1"/>
          </p:cNvSpPr>
          <p:nvPr/>
        </p:nvSpPr>
        <p:spPr bwMode="auto">
          <a:xfrm>
            <a:off x="155575" y="-754063"/>
            <a:ext cx="2895600" cy="1581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4" name="AutoShape 6" descr="Resultado de imagem para banco interamericano de desenvolvimento"/>
          <p:cNvSpPr>
            <a:spLocks noChangeAspect="1" noChangeArrowheads="1"/>
          </p:cNvSpPr>
          <p:nvPr/>
        </p:nvSpPr>
        <p:spPr bwMode="auto">
          <a:xfrm>
            <a:off x="155575" y="-754063"/>
            <a:ext cx="2895600" cy="1581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6" name="AutoShape 8" descr="Resultado de imagem para banco interamericano de desenvolvimento"/>
          <p:cNvSpPr>
            <a:spLocks noChangeAspect="1" noChangeArrowheads="1"/>
          </p:cNvSpPr>
          <p:nvPr/>
        </p:nvSpPr>
        <p:spPr bwMode="auto">
          <a:xfrm>
            <a:off x="155575" y="-754063"/>
            <a:ext cx="2895600" cy="1581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AutoShape 10" descr="Resultado de imagem para banco interamericano de desenvolvimento"/>
          <p:cNvSpPr>
            <a:spLocks noChangeAspect="1" noChangeArrowheads="1"/>
          </p:cNvSpPr>
          <p:nvPr/>
        </p:nvSpPr>
        <p:spPr bwMode="auto">
          <a:xfrm>
            <a:off x="155575" y="-754063"/>
            <a:ext cx="2895600" cy="1581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2300" name="Picture 12" descr="Imagem relacionad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4149080"/>
            <a:ext cx="2304256" cy="1152128"/>
          </a:xfrm>
          <a:prstGeom prst="rect">
            <a:avLst/>
          </a:prstGeom>
          <a:noFill/>
        </p:spPr>
      </p:pic>
      <p:pic>
        <p:nvPicPr>
          <p:cNvPr id="12302" name="Picture 14" descr="Resultado de imagem para bnde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2996952"/>
            <a:ext cx="2232248" cy="1015673"/>
          </a:xfrm>
          <a:prstGeom prst="rect">
            <a:avLst/>
          </a:prstGeom>
          <a:noFill/>
        </p:spPr>
      </p:pic>
      <p:pic>
        <p:nvPicPr>
          <p:cNvPr id="12306" name="Picture 18" descr="Resultado de imagem para BANCO DO BRASI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92080" y="4437112"/>
            <a:ext cx="1656184" cy="9201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57205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SIGMA-PP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DEFINIÇÃO E OBJETIVO 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sp>
        <p:nvSpPr>
          <p:cNvPr id="24" name="Retângulo 23"/>
          <p:cNvSpPr/>
          <p:nvPr/>
        </p:nvSpPr>
        <p:spPr>
          <a:xfrm>
            <a:off x="467544" y="1118349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b="1" dirty="0" smtClean="0">
              <a:latin typeface="+mj-lt"/>
            </a:endParaRPr>
          </a:p>
          <a:p>
            <a:endParaRPr lang="pt-BR" sz="2800" b="1" dirty="0" smtClean="0">
              <a:latin typeface="+mj-lt"/>
            </a:endParaRPr>
          </a:p>
          <a:p>
            <a:pPr algn="ctr"/>
            <a:r>
              <a:rPr lang="pt-BR" sz="2800" b="1" dirty="0" smtClean="0">
                <a:latin typeface="+mj-lt"/>
              </a:rPr>
              <a:t>OBJETIVO </a:t>
            </a:r>
          </a:p>
          <a:p>
            <a:pPr marL="285750" indent="-285750" algn="ctr"/>
            <a:r>
              <a:rPr lang="pt-BR" sz="2400" dirty="0" smtClean="0">
                <a:latin typeface="+mj-lt"/>
              </a:rPr>
              <a:t>Proporcionar </a:t>
            </a:r>
            <a:r>
              <a:rPr lang="pt-BR" sz="2400" dirty="0" smtClean="0">
                <a:latin typeface="+mj-lt"/>
              </a:rPr>
              <a:t>maior agilidade, transparência, confiabilidade nas informações prestadas e ferramenta de gerenciamento e acompanhamento dos projetos. </a:t>
            </a:r>
            <a:endParaRPr lang="pt-BR" sz="2400" b="1" dirty="0" smtClean="0">
              <a:latin typeface="+mj-lt"/>
            </a:endParaRPr>
          </a:p>
          <a:p>
            <a:pPr algn="ctr"/>
            <a:endParaRPr lang="pt-BR" sz="2800" b="1" dirty="0" smtClean="0">
              <a:latin typeface="+mj-lt"/>
            </a:endParaRPr>
          </a:p>
          <a:p>
            <a:pPr algn="ctr"/>
            <a:r>
              <a:rPr lang="pt-BR" sz="2800" b="1" dirty="0" smtClean="0">
                <a:latin typeface="+mj-lt"/>
              </a:rPr>
              <a:t>VANTAGENS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latin typeface="+mj-lt"/>
              </a:rPr>
              <a:t>Sistema 100% online 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latin typeface="+mj-lt"/>
              </a:rPr>
              <a:t>Geração de Relatórios 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latin typeface="+mj-lt"/>
              </a:rPr>
              <a:t>Controle e Gerenciamento de Projetos 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latin typeface="+mj-lt"/>
              </a:rPr>
              <a:t>Integrado ao SIAF</a:t>
            </a:r>
            <a:endParaRPr lang="pt-BR" sz="2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pt-BR" sz="2800" dirty="0">
              <a:latin typeface="+mj-lt"/>
            </a:endParaRPr>
          </a:p>
        </p:txBody>
      </p:sp>
      <p:pic>
        <p:nvPicPr>
          <p:cNvPr id="18" name="Picture 2" descr="http://www.sigmapp.pr.gov.br/sigmapp/images/logo_siste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908720"/>
            <a:ext cx="2390775" cy="8191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57205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de cantos arredondados 18"/>
          <p:cNvSpPr/>
          <p:nvPr/>
        </p:nvSpPr>
        <p:spPr>
          <a:xfrm>
            <a:off x="179512" y="1628800"/>
            <a:ext cx="2880320" cy="4752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3203848" y="1628800"/>
            <a:ext cx="2880320" cy="47525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6156176" y="1628800"/>
            <a:ext cx="2880320" cy="47525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SIGMA-PP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DEFINIÇÃO E OBJETIVO 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pic>
        <p:nvPicPr>
          <p:cNvPr id="23" name="Picture 2" descr="http://www.sigmapp.pr.gov.br/sigmapp/images/logo_siste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692696"/>
            <a:ext cx="2390775" cy="819151"/>
          </a:xfrm>
          <a:prstGeom prst="rect">
            <a:avLst/>
          </a:prstGeom>
          <a:noFill/>
        </p:spPr>
      </p:pic>
      <p:sp>
        <p:nvSpPr>
          <p:cNvPr id="25" name="CaixaDeTexto 24"/>
          <p:cNvSpPr txBox="1"/>
          <p:nvPr/>
        </p:nvSpPr>
        <p:spPr>
          <a:xfrm>
            <a:off x="323528" y="170080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FINANCEIRO</a:t>
            </a:r>
            <a:endParaRPr lang="pt-BR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3347864" y="170080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CONTRATOS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300192" y="170080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INDICADORES </a:t>
            </a:r>
            <a:endParaRPr lang="pt-BR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23528" y="2276872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+mj-lt"/>
              </a:rPr>
              <a:t>OBJETIVOS</a:t>
            </a:r>
            <a:r>
              <a:rPr lang="pt-BR" sz="1600" dirty="0" smtClean="0">
                <a:latin typeface="+mj-lt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>
                <a:latin typeface="+mj-lt"/>
              </a:rPr>
              <a:t>Detalhar os pagamentos para prestação de contas.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>
                <a:latin typeface="+mj-lt"/>
              </a:rPr>
              <a:t>Relatórios financeiros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>
                <a:latin typeface="+mj-lt"/>
              </a:rPr>
              <a:t>Relatórios gerenciais</a:t>
            </a:r>
            <a:endParaRPr lang="pt-BR" sz="1400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323528" y="3617729"/>
            <a:ext cx="259228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+mj-lt"/>
              </a:rPr>
              <a:t>STATUS</a:t>
            </a:r>
            <a:endParaRPr lang="pt-BR" sz="1600" dirty="0" smtClean="0">
              <a:latin typeface="+mj-lt"/>
            </a:endParaRPr>
          </a:p>
          <a:p>
            <a:r>
              <a:rPr lang="pt-BR" sz="1600" dirty="0" smtClean="0">
                <a:latin typeface="+mj-lt"/>
              </a:rPr>
              <a:t>EM OPERAÇÃO  </a:t>
            </a:r>
          </a:p>
          <a:p>
            <a:pPr lvl="1">
              <a:buFont typeface="Arial" pitchFamily="34" charset="0"/>
              <a:buChar char="•"/>
            </a:pPr>
            <a:r>
              <a:rPr lang="pt-BR" sz="1400" dirty="0" smtClean="0">
                <a:latin typeface="+mj-lt"/>
              </a:rPr>
              <a:t>Família Paranaense (BID)</a:t>
            </a:r>
          </a:p>
          <a:p>
            <a:pPr lvl="1">
              <a:buFont typeface="Arial" pitchFamily="34" charset="0"/>
              <a:buChar char="•"/>
            </a:pPr>
            <a:r>
              <a:rPr lang="pt-BR" sz="1400" dirty="0" smtClean="0">
                <a:latin typeface="+mj-lt"/>
              </a:rPr>
              <a:t>Paraná Seguro(BID) </a:t>
            </a:r>
          </a:p>
          <a:p>
            <a:pPr lvl="1">
              <a:buFont typeface="Arial" pitchFamily="34" charset="0"/>
              <a:buChar char="•"/>
            </a:pPr>
            <a:r>
              <a:rPr lang="pt-BR" sz="1400" dirty="0" smtClean="0">
                <a:latin typeface="+mj-lt"/>
              </a:rPr>
              <a:t>Multissetorial (BIRD) </a:t>
            </a:r>
          </a:p>
          <a:p>
            <a:pPr lvl="1">
              <a:buFont typeface="Arial" pitchFamily="34" charset="0"/>
              <a:buChar char="•"/>
            </a:pPr>
            <a:r>
              <a:rPr lang="pt-BR" sz="1400" dirty="0" err="1" smtClean="0">
                <a:latin typeface="+mj-lt"/>
              </a:rPr>
              <a:t>Profisco</a:t>
            </a:r>
            <a:r>
              <a:rPr lang="pt-BR" sz="1400" dirty="0" smtClean="0">
                <a:latin typeface="+mj-lt"/>
              </a:rPr>
              <a:t>(BB)</a:t>
            </a:r>
          </a:p>
          <a:p>
            <a:pPr lvl="1"/>
            <a:r>
              <a:rPr lang="pt-BR" sz="1400" dirty="0" smtClean="0">
                <a:latin typeface="+mj-lt"/>
              </a:rPr>
              <a:t> </a:t>
            </a:r>
          </a:p>
          <a:p>
            <a:pPr lvl="1">
              <a:buFont typeface="Arial" pitchFamily="34" charset="0"/>
              <a:buChar char="•"/>
            </a:pPr>
            <a:endParaRPr lang="pt-BR" sz="1400" dirty="0"/>
          </a:p>
        </p:txBody>
      </p:sp>
    </p:spTree>
    <p:extLst>
      <p:ext uri="{BB962C8B-B14F-4D97-AF65-F5344CB8AC3E}">
        <p14:creationId xmlns="" xmlns:p14="http://schemas.microsoft.com/office/powerpoint/2010/main" val="2657205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2051720" y="0"/>
            <a:ext cx="100811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SIGMA-PP - MÓDULO GESTÃO FINANCEIRA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DESENVOLVIMENTO E IMPLANTAÇÃO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9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2123728" y="1239143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+mn-lt"/>
              </a:rPr>
              <a:t>2012</a:t>
            </a:r>
            <a:endParaRPr lang="pt-BR" sz="2400" b="1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21" name="Conector reto 20"/>
          <p:cNvCxnSpPr/>
          <p:nvPr/>
        </p:nvCxnSpPr>
        <p:spPr>
          <a:xfrm>
            <a:off x="2051720" y="1671191"/>
            <a:ext cx="604867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3275856" y="1383159"/>
            <a:ext cx="3744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+mn-lt"/>
              </a:rPr>
              <a:t>INICIO DO DESENVOLVIMENTO DO SIGMA.PP</a:t>
            </a:r>
            <a:endParaRPr lang="pt-BR" sz="1400" b="1" dirty="0">
              <a:latin typeface="+mn-lt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2123728" y="232913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+mn-lt"/>
              </a:rPr>
              <a:t>2016</a:t>
            </a:r>
            <a:endParaRPr lang="pt-BR" sz="2400" b="1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24" name="Conector reto 23"/>
          <p:cNvCxnSpPr/>
          <p:nvPr/>
        </p:nvCxnSpPr>
        <p:spPr>
          <a:xfrm>
            <a:off x="2051720" y="2761183"/>
            <a:ext cx="604867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3275856" y="2473151"/>
            <a:ext cx="3744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+mn-lt"/>
              </a:rPr>
              <a:t>APRESENTAÇÃO AOS COORDENADORES</a:t>
            </a:r>
            <a:endParaRPr lang="pt-BR" sz="1400" b="1" dirty="0">
              <a:latin typeface="+mn-lt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2123728" y="268917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+mn-lt"/>
              </a:rPr>
              <a:t>maio</a:t>
            </a:r>
            <a:endParaRPr lang="pt-BR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2123728" y="333724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+mn-lt"/>
              </a:rPr>
              <a:t>2016</a:t>
            </a:r>
            <a:endParaRPr lang="pt-BR" sz="2400" b="1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33" name="Conector reto 32"/>
          <p:cNvCxnSpPr/>
          <p:nvPr/>
        </p:nvCxnSpPr>
        <p:spPr>
          <a:xfrm>
            <a:off x="2051720" y="3769295"/>
            <a:ext cx="604867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3275856" y="3481263"/>
            <a:ext cx="3744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+mn-lt"/>
              </a:rPr>
              <a:t>TREINAMENTO </a:t>
            </a:r>
            <a:endParaRPr lang="pt-BR" sz="1400" b="1" dirty="0">
              <a:latin typeface="+mn-lt"/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123728" y="369728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+mn-lt"/>
              </a:rPr>
              <a:t>junho</a:t>
            </a:r>
            <a:endParaRPr lang="pt-BR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2123728" y="434535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+mn-lt"/>
              </a:rPr>
              <a:t>2016</a:t>
            </a:r>
            <a:endParaRPr lang="pt-BR" sz="2400" b="1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37" name="Conector reto 36"/>
          <p:cNvCxnSpPr/>
          <p:nvPr/>
        </p:nvCxnSpPr>
        <p:spPr>
          <a:xfrm>
            <a:off x="2051720" y="4777407"/>
            <a:ext cx="604867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3275856" y="4489375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+mn-lt"/>
              </a:rPr>
              <a:t>INÍCIO DA OPERAÇÃO DO SISTEMA – MÓDULO FINANCEIRO </a:t>
            </a:r>
            <a:endParaRPr lang="pt-BR" sz="1400" b="1" dirty="0">
              <a:latin typeface="+mn-lt"/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2123728" y="470539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+mn-lt"/>
              </a:rPr>
              <a:t>julho</a:t>
            </a:r>
            <a:endParaRPr lang="pt-BR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3347864" y="4849415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+mj-lt"/>
              </a:rPr>
              <a:t>pagamentos de 01/01/16 a 30/06/16 – 1º Desembolso</a:t>
            </a:r>
            <a:endParaRPr lang="pt-BR" sz="1400" b="1" dirty="0">
              <a:latin typeface="+mj-lt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3347864" y="3769295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+mj-lt"/>
              </a:rPr>
              <a:t>50 pessoas</a:t>
            </a:r>
            <a:endParaRPr lang="pt-BR" sz="1400" b="1" dirty="0">
              <a:latin typeface="+mj-lt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051720" y="566124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+mn-lt"/>
              </a:rPr>
              <a:t>2017</a:t>
            </a:r>
            <a:endParaRPr lang="pt-BR" sz="2400" b="1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43" name="Conector reto 42"/>
          <p:cNvCxnSpPr/>
          <p:nvPr/>
        </p:nvCxnSpPr>
        <p:spPr>
          <a:xfrm>
            <a:off x="1979712" y="6093296"/>
            <a:ext cx="6048672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ixaDeTexto 43"/>
          <p:cNvSpPr txBox="1"/>
          <p:nvPr/>
        </p:nvSpPr>
        <p:spPr>
          <a:xfrm>
            <a:off x="3275856" y="5805264"/>
            <a:ext cx="3744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+mn-lt"/>
              </a:rPr>
              <a:t>3º DESEMBOLSO PELO SISTEMA</a:t>
            </a:r>
            <a:endParaRPr lang="pt-BR" sz="1400" b="1" dirty="0">
              <a:latin typeface="+mn-lt"/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2051720" y="60212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+mn-lt"/>
              </a:rPr>
              <a:t>julho</a:t>
            </a:r>
            <a:endParaRPr lang="pt-BR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5412722" y="692696"/>
            <a:ext cx="3731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latin typeface="+mj-lt"/>
              </a:rPr>
              <a:t>Módulo financeiro</a:t>
            </a:r>
            <a:endParaRPr lang="pt-BR" sz="3600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16011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SIGMA-PP - MÓDULO GESTÃO FINANCEIRA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DESENVOLVIMENTO E IMPLANTAÇÃO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9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5411" r="1370" b="3668"/>
          <a:stretch>
            <a:fillRect/>
          </a:stretch>
        </p:blipFill>
        <p:spPr bwMode="auto">
          <a:xfrm>
            <a:off x="0" y="836712"/>
            <a:ext cx="9144000" cy="474152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20" name="Forma livre 19"/>
          <p:cNvSpPr/>
          <p:nvPr/>
        </p:nvSpPr>
        <p:spPr>
          <a:xfrm>
            <a:off x="1754659" y="1762897"/>
            <a:ext cx="1738184" cy="1062681"/>
          </a:xfrm>
          <a:custGeom>
            <a:avLst/>
            <a:gdLst>
              <a:gd name="connsiteX0" fmla="*/ 8238 w 1738184"/>
              <a:gd name="connsiteY0" fmla="*/ 0 h 1062681"/>
              <a:gd name="connsiteX1" fmla="*/ 0 w 1738184"/>
              <a:gd name="connsiteY1" fmla="*/ 1054444 h 1062681"/>
              <a:gd name="connsiteX2" fmla="*/ 1738184 w 1738184"/>
              <a:gd name="connsiteY2" fmla="*/ 1062681 h 1062681"/>
              <a:gd name="connsiteX3" fmla="*/ 1729946 w 1738184"/>
              <a:gd name="connsiteY3" fmla="*/ 296562 h 1062681"/>
              <a:gd name="connsiteX4" fmla="*/ 864973 w 1738184"/>
              <a:gd name="connsiteY4" fmla="*/ 296562 h 1062681"/>
              <a:gd name="connsiteX5" fmla="*/ 873211 w 1738184"/>
              <a:gd name="connsiteY5" fmla="*/ 0 h 1062681"/>
              <a:gd name="connsiteX6" fmla="*/ 8238 w 1738184"/>
              <a:gd name="connsiteY6" fmla="*/ 0 h 1062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38184" h="1062681">
                <a:moveTo>
                  <a:pt x="8238" y="0"/>
                </a:moveTo>
                <a:lnTo>
                  <a:pt x="0" y="1054444"/>
                </a:lnTo>
                <a:lnTo>
                  <a:pt x="1738184" y="1062681"/>
                </a:lnTo>
                <a:lnTo>
                  <a:pt x="1729946" y="296562"/>
                </a:lnTo>
                <a:lnTo>
                  <a:pt x="864973" y="296562"/>
                </a:lnTo>
                <a:lnTo>
                  <a:pt x="873211" y="0"/>
                </a:lnTo>
                <a:lnTo>
                  <a:pt x="8238" y="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prstDash val="sysDot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616011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de cantos arredondados 18"/>
          <p:cNvSpPr/>
          <p:nvPr/>
        </p:nvSpPr>
        <p:spPr>
          <a:xfrm>
            <a:off x="179512" y="1628800"/>
            <a:ext cx="2880320" cy="4752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3203848" y="1628800"/>
            <a:ext cx="2880320" cy="47525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6156176" y="1628800"/>
            <a:ext cx="2880320" cy="47525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SIGMA-PP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DEFINIÇÃO E OBJETIVO 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pic>
        <p:nvPicPr>
          <p:cNvPr id="23" name="Picture 2" descr="http://www.sigmapp.pr.gov.br/sigmapp/images/logo_siste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692696"/>
            <a:ext cx="2390775" cy="819151"/>
          </a:xfrm>
          <a:prstGeom prst="rect">
            <a:avLst/>
          </a:prstGeom>
          <a:noFill/>
        </p:spPr>
      </p:pic>
      <p:sp>
        <p:nvSpPr>
          <p:cNvPr id="25" name="CaixaDeTexto 24"/>
          <p:cNvSpPr txBox="1"/>
          <p:nvPr/>
        </p:nvSpPr>
        <p:spPr>
          <a:xfrm>
            <a:off x="323528" y="170080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FINANCEIRO</a:t>
            </a:r>
            <a:endParaRPr lang="pt-BR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3347864" y="170080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CONTRATOS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300192" y="170080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INDICADORES </a:t>
            </a:r>
            <a:endParaRPr lang="pt-BR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203848" y="2204864"/>
            <a:ext cx="288032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+mj-lt"/>
              </a:rPr>
              <a:t>OBJETIVOS</a:t>
            </a:r>
            <a:r>
              <a:rPr lang="pt-BR" sz="1600" dirty="0" smtClean="0">
                <a:latin typeface="+mj-lt"/>
              </a:rPr>
              <a:t> </a:t>
            </a:r>
            <a:r>
              <a:rPr lang="pt-BR" sz="1600" dirty="0" smtClean="0">
                <a:latin typeface="+mj-lt"/>
              </a:rPr>
              <a:t>  </a:t>
            </a:r>
          </a:p>
          <a:p>
            <a:r>
              <a:rPr lang="pt-BR" sz="1600" dirty="0" smtClean="0">
                <a:latin typeface="+mj-lt"/>
              </a:rPr>
              <a:t>Gerenciamento dos </a:t>
            </a:r>
            <a:r>
              <a:rPr lang="pt-BR" sz="1600" dirty="0" smtClean="0">
                <a:latin typeface="+mj-lt"/>
              </a:rPr>
              <a:t>Contratos do </a:t>
            </a:r>
            <a:r>
              <a:rPr lang="pt-BR" sz="1600" dirty="0" smtClean="0">
                <a:latin typeface="+mj-lt"/>
              </a:rPr>
              <a:t>Componente 2</a:t>
            </a:r>
            <a:endParaRPr lang="pt-BR" sz="1600" dirty="0" smtClean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pt-BR" sz="1600" dirty="0" smtClean="0">
                <a:latin typeface="+mj-lt"/>
              </a:rPr>
              <a:t>Reduzir retrabalho no cadastro dos contratos e no controle dos pagamentos ;</a:t>
            </a:r>
          </a:p>
          <a:p>
            <a:pPr>
              <a:buFont typeface="Wingdings" pitchFamily="2" charset="2"/>
              <a:buChar char="§"/>
            </a:pPr>
            <a:r>
              <a:rPr lang="pt-BR" sz="1600" dirty="0" smtClean="0">
                <a:latin typeface="+mj-lt"/>
              </a:rPr>
              <a:t> Automatizar controles, eliminando as planilhas de </a:t>
            </a:r>
            <a:r>
              <a:rPr lang="pt-BR" sz="1600" dirty="0" err="1" smtClean="0">
                <a:latin typeface="+mj-lt"/>
              </a:rPr>
              <a:t>excel</a:t>
            </a:r>
            <a:r>
              <a:rPr lang="pt-BR" sz="1600" dirty="0" smtClean="0">
                <a:latin typeface="+mj-lt"/>
              </a:rPr>
              <a:t>; </a:t>
            </a:r>
            <a:endParaRPr lang="pt-BR" sz="1600" dirty="0" smtClean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pt-BR" sz="1600" dirty="0" smtClean="0">
                <a:latin typeface="+mj-lt"/>
              </a:rPr>
              <a:t> Aumentar o nível de segurança e confiabilidade da Gestão de Contratos tanto em </a:t>
            </a:r>
          </a:p>
          <a:p>
            <a:r>
              <a:rPr lang="pt-BR" sz="1600" dirty="0" smtClean="0">
                <a:latin typeface="+mj-lt"/>
              </a:rPr>
              <a:t> valores quanto em prazos</a:t>
            </a:r>
            <a:r>
              <a:rPr lang="pt-BR" sz="1600" dirty="0" smtClean="0"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>
                <a:latin typeface="+mj-lt"/>
              </a:rPr>
              <a:t>Integração com GMS</a:t>
            </a:r>
            <a:endParaRPr lang="pt-BR" sz="1600" dirty="0" smtClean="0">
              <a:latin typeface="+mj-lt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347864" y="5436513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+mj-lt"/>
              </a:rPr>
              <a:t>STATUS</a:t>
            </a:r>
            <a:endParaRPr lang="pt-BR" sz="1600" dirty="0" smtClean="0">
              <a:latin typeface="+mj-lt"/>
            </a:endParaRPr>
          </a:p>
          <a:p>
            <a:r>
              <a:rPr lang="pt-BR" sz="1600" dirty="0" smtClean="0">
                <a:latin typeface="+mj-lt"/>
              </a:rPr>
              <a:t>EM DESENVOLVIMENTO</a:t>
            </a:r>
            <a:endParaRPr lang="pt-BR" sz="1400" dirty="0"/>
          </a:p>
        </p:txBody>
      </p:sp>
    </p:spTree>
    <p:extLst>
      <p:ext uri="{BB962C8B-B14F-4D97-AF65-F5344CB8AC3E}">
        <p14:creationId xmlns="" xmlns:p14="http://schemas.microsoft.com/office/powerpoint/2010/main" val="2657205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de cantos arredondados 18"/>
          <p:cNvSpPr/>
          <p:nvPr/>
        </p:nvSpPr>
        <p:spPr>
          <a:xfrm>
            <a:off x="179512" y="1628800"/>
            <a:ext cx="2880320" cy="4752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3203848" y="1628800"/>
            <a:ext cx="2880320" cy="47525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6156176" y="1628800"/>
            <a:ext cx="2880320" cy="47525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SIGMA-PP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DEFINIÇÃO E OBJETIVO 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7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pic>
        <p:nvPicPr>
          <p:cNvPr id="23" name="Picture 2" descr="http://www.sigmapp.pr.gov.br/sigmapp/images/logo_siste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692696"/>
            <a:ext cx="2390775" cy="819151"/>
          </a:xfrm>
          <a:prstGeom prst="rect">
            <a:avLst/>
          </a:prstGeom>
          <a:noFill/>
        </p:spPr>
      </p:pic>
      <p:sp>
        <p:nvSpPr>
          <p:cNvPr id="25" name="CaixaDeTexto 24"/>
          <p:cNvSpPr txBox="1"/>
          <p:nvPr/>
        </p:nvSpPr>
        <p:spPr>
          <a:xfrm>
            <a:off x="323528" y="170080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FINANCEIRO</a:t>
            </a:r>
            <a:endParaRPr lang="pt-BR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3347864" y="170080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CONTRATOS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300192" y="170080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INDICADORES </a:t>
            </a:r>
            <a:endParaRPr lang="pt-BR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228184" y="2204864"/>
            <a:ext cx="27363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latin typeface="+mj-lt"/>
              </a:rPr>
              <a:t>OBJETIVOS</a:t>
            </a:r>
            <a:r>
              <a:rPr lang="pt-BR" sz="1600" dirty="0" smtClean="0">
                <a:latin typeface="+mj-lt"/>
              </a:rPr>
              <a:t> 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pt-BR" sz="1600" dirty="0" smtClean="0">
                <a:latin typeface="+mj-lt"/>
              </a:rPr>
              <a:t>Qualificar o monitoramento de indicadores e agilizar o fluxo de comunicação entre a UGP e os executores, substituindo os processos atuais que são realizados através de mensagens de e-mail e planilhas de </a:t>
            </a:r>
            <a:r>
              <a:rPr lang="pt-BR" sz="1600" dirty="0" err="1" smtClean="0">
                <a:latin typeface="+mj-lt"/>
              </a:rPr>
              <a:t>excel</a:t>
            </a:r>
            <a:r>
              <a:rPr lang="pt-BR" sz="1600" dirty="0" smtClean="0">
                <a:latin typeface="+mj-lt"/>
              </a:rPr>
              <a:t>.</a:t>
            </a:r>
            <a:endParaRPr lang="pt-BR" sz="1600" dirty="0">
              <a:latin typeface="+mj-lt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6300192" y="5436513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+mj-lt"/>
              </a:rPr>
              <a:t>STATUS</a:t>
            </a:r>
            <a:endParaRPr lang="pt-BR" sz="1600" dirty="0" smtClean="0">
              <a:latin typeface="+mj-lt"/>
            </a:endParaRPr>
          </a:p>
          <a:p>
            <a:r>
              <a:rPr lang="pt-BR" sz="1600" dirty="0" smtClean="0">
                <a:latin typeface="+mj-lt"/>
              </a:rPr>
              <a:t>EM DESENVOLVIMENTO</a:t>
            </a:r>
            <a:endParaRPr lang="pt-BR" sz="1400" dirty="0"/>
          </a:p>
        </p:txBody>
      </p:sp>
    </p:spTree>
    <p:extLst>
      <p:ext uri="{BB962C8B-B14F-4D97-AF65-F5344CB8AC3E}">
        <p14:creationId xmlns="" xmlns:p14="http://schemas.microsoft.com/office/powerpoint/2010/main" val="2657205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SIGMA-PP - MÓDULO GESTÃO FINANCEIRA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20/04/2017</a:t>
            </a:r>
            <a:endParaRPr lang="pt-BR" sz="6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39552" y="2492896"/>
            <a:ext cx="84080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dirty="0" smtClean="0"/>
              <a:t> </a:t>
            </a:r>
            <a:r>
              <a:rPr lang="pt-BR" dirty="0" smtClean="0">
                <a:latin typeface="+mn-lt"/>
              </a:rPr>
              <a:t>Atraso de mais de 30 dias no envio das informações ;</a:t>
            </a:r>
          </a:p>
          <a:p>
            <a:pPr>
              <a:buFont typeface="Arial" pitchFamily="34" charset="0"/>
              <a:buChar char="•"/>
            </a:pPr>
            <a:endParaRPr lang="pt-BR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latin typeface="+mn-lt"/>
              </a:rPr>
              <a:t> Detalhamento pendente de vinculação ;</a:t>
            </a:r>
          </a:p>
          <a:p>
            <a:pPr>
              <a:buFont typeface="Arial" pitchFamily="34" charset="0"/>
              <a:buChar char="•"/>
            </a:pPr>
            <a:endParaRPr lang="pt-BR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latin typeface="+mn-lt"/>
              </a:rPr>
              <a:t> Pagamentos detalhados como financiáveis e que estão fora das normas </a:t>
            </a:r>
          </a:p>
          <a:p>
            <a:r>
              <a:rPr lang="pt-BR" dirty="0" smtClean="0">
                <a:latin typeface="+mn-lt"/>
              </a:rPr>
              <a:t>  Contratuais do Banco;</a:t>
            </a:r>
          </a:p>
          <a:p>
            <a:endParaRPr lang="pt-BR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latin typeface="+mn-lt"/>
              </a:rPr>
              <a:t> Preenchimento indevido da categoria de despesas e modalidade de licitação.</a:t>
            </a:r>
          </a:p>
          <a:p>
            <a:pPr>
              <a:buFont typeface="Arial" pitchFamily="34" charset="0"/>
              <a:buChar char="•"/>
            </a:pPr>
            <a:endParaRPr lang="pt-BR" dirty="0">
              <a:latin typeface="+mn-lt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539552" y="1124744"/>
            <a:ext cx="860444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+mn-lt"/>
              </a:rPr>
              <a:t>DIFICULDADES ENCONTRADAS NO PREENCHIMENTO DO SISTEMA - EXECUTORES</a:t>
            </a:r>
          </a:p>
          <a:p>
            <a:pPr algn="ctr"/>
            <a:endParaRPr lang="pt-BR" b="1" dirty="0" smtClean="0">
              <a:latin typeface="+mn-lt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384450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17491</TotalTime>
  <Words>945</Words>
  <Application>Microsoft Office PowerPoint</Application>
  <PresentationFormat>Apresentação na tela (4:3)</PresentationFormat>
  <Paragraphs>417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Micro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Fabricio Miyagima</dc:creator>
  <cp:lastModifiedBy>Adriana Teresinha Bora</cp:lastModifiedBy>
  <cp:revision>1209</cp:revision>
  <cp:lastPrinted>2016-04-01T20:02:04Z</cp:lastPrinted>
  <dcterms:created xsi:type="dcterms:W3CDTF">2011-02-02T00:44:26Z</dcterms:created>
  <dcterms:modified xsi:type="dcterms:W3CDTF">2017-07-07T20:37:03Z</dcterms:modified>
</cp:coreProperties>
</file>