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28" r:id="rId2"/>
    <p:sldId id="486" r:id="rId3"/>
    <p:sldId id="455" r:id="rId4"/>
    <p:sldId id="473" r:id="rId5"/>
    <p:sldId id="430" r:id="rId6"/>
    <p:sldId id="429" r:id="rId7"/>
    <p:sldId id="453" r:id="rId8"/>
    <p:sldId id="472" r:id="rId9"/>
    <p:sldId id="445" r:id="rId10"/>
    <p:sldId id="431" r:id="rId11"/>
    <p:sldId id="449" r:id="rId12"/>
    <p:sldId id="434" r:id="rId13"/>
    <p:sldId id="435" r:id="rId14"/>
    <p:sldId id="474" r:id="rId15"/>
    <p:sldId id="475" r:id="rId16"/>
    <p:sldId id="478" r:id="rId17"/>
    <p:sldId id="479" r:id="rId18"/>
    <p:sldId id="476" r:id="rId19"/>
    <p:sldId id="477" r:id="rId20"/>
    <p:sldId id="480" r:id="rId21"/>
    <p:sldId id="481" r:id="rId22"/>
    <p:sldId id="482" r:id="rId23"/>
    <p:sldId id="483" r:id="rId24"/>
    <p:sldId id="484" r:id="rId25"/>
    <p:sldId id="485" r:id="rId26"/>
    <p:sldId id="443" r:id="rId27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6" autoAdjust="0"/>
    <p:restoredTop sz="69713" autoAdjust="0"/>
  </p:normalViewPr>
  <p:slideViewPr>
    <p:cSldViewPr>
      <p:cViewPr>
        <p:scale>
          <a:sx n="110" d="100"/>
          <a:sy n="110" d="100"/>
        </p:scale>
        <p:origin x="-190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notesViewPr>
    <p:cSldViewPr>
      <p:cViewPr varScale="1">
        <p:scale>
          <a:sx n="49" d="100"/>
          <a:sy n="49" d="100"/>
        </p:scale>
        <p:origin x="-2958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A10018-1522-42D8-9936-F468CA4E782B}" type="datetimeFigureOut">
              <a:rPr lang="pt-BR"/>
              <a:pPr>
                <a:defRPr/>
              </a:pPr>
              <a:t>08/12/2015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294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8C580B-3B4D-4C28-8A1E-634EFDCE1F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280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66738" y="-4763"/>
            <a:ext cx="5664200" cy="424815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0" y="4315863"/>
            <a:ext cx="6797675" cy="5610775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279337" y="9427766"/>
            <a:ext cx="516818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ED7A9EB6-DCFC-42CB-84C1-0CF5750F4E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09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A9EB6-DCFC-42CB-84C1-0CF5750F4EB6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214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5649-300B-42D7-959E-3668364CB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D135-3E3A-443C-A139-098E5481D6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8F9F-2B63-4917-983B-E9386CFB84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BD40-15E8-4620-AADA-676259ABEB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552B-929D-48FF-9B1D-6253883B67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EA8E8-7139-461A-80BA-F3D09B630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B4D88-70DD-4415-817D-2828E91C51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F3C0-7F8B-40BD-B01D-CEDCCAE1F2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66B-5910-46BC-A9FC-E44BDB6D15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75FD-8D1F-4E4B-AB2C-B8CFE70724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2087-C554-44C9-B227-E0A8CC415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BB6B65-3FDB-47CD-B871-FC026F532F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1556792"/>
            <a:ext cx="2016224" cy="2612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251519" y="236240"/>
            <a:ext cx="8605193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MULTISSETORIAL PARA O DESENVOLVIMENTO DO PARANÁ – BANCO MUNDIAL</a:t>
            </a:r>
          </a:p>
          <a:p>
            <a:endParaRPr lang="pt-B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1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4556657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535647"/>
              </p:ext>
            </p:extLst>
          </p:nvPr>
        </p:nvGraphicFramePr>
        <p:xfrm>
          <a:off x="-253306" y="404664"/>
          <a:ext cx="9721850" cy="590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r:id="rId3" imgW="12443040" imgH="7552080" progId="">
                  <p:embed/>
                </p:oleObj>
              </mc:Choice>
              <mc:Fallback>
                <p:oleObj r:id="rId3" imgW="12443040" imgH="7552080" progId="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53306" y="404664"/>
                        <a:ext cx="9721850" cy="5900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ORGANOGRAMA DO PROJETO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854867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Organograma Coordenação SWAp - 19 Abril 2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78" y="821537"/>
            <a:ext cx="8062726" cy="5271759"/>
          </a:xfrm>
          <a:prstGeom prst="rect">
            <a:avLst/>
          </a:prstGeom>
        </p:spPr>
      </p:pic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>
                <a:solidFill>
                  <a:schemeClr val="bg1"/>
                </a:solidFill>
              </a:rPr>
              <a:t>UNIDADE DE GESTÃO DO PROJETO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2119784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62548" y="3153162"/>
            <a:ext cx="8061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>
              <a:buFont typeface="Arial" panose="020B0604020202020204" pitchFamily="34" charset="0"/>
              <a:buChar char="•"/>
              <a:defRPr sz="2200"/>
            </a:lvl1pPr>
          </a:lstStyle>
          <a:p>
            <a:r>
              <a:rPr lang="pt-BR" sz="2000" dirty="0" smtClean="0">
                <a:latin typeface="+mj-lt"/>
              </a:rPr>
              <a:t>100% das despesas dos </a:t>
            </a:r>
            <a:r>
              <a:rPr lang="pt-BR" sz="2000" dirty="0" err="1" smtClean="0">
                <a:latin typeface="+mj-lt"/>
              </a:rPr>
              <a:t>PGEs</a:t>
            </a:r>
            <a:r>
              <a:rPr lang="pt-BR" sz="2000" dirty="0" smtClean="0">
                <a:latin typeface="+mj-lt"/>
              </a:rPr>
              <a:t> podem ser financiadas </a:t>
            </a:r>
            <a:r>
              <a:rPr lang="pt-BR" sz="2000" dirty="0">
                <a:latin typeface="+mj-lt"/>
              </a:rPr>
              <a:t>pelo </a:t>
            </a:r>
            <a:r>
              <a:rPr lang="pt-BR" sz="2000" dirty="0" smtClean="0">
                <a:latin typeface="+mj-lt"/>
              </a:rPr>
              <a:t>Banco até o limite previsto de desembolso para o período;</a:t>
            </a:r>
            <a:endParaRPr lang="pt-BR" sz="2000" dirty="0">
              <a:latin typeface="+mj-lt"/>
            </a:endParaRPr>
          </a:p>
        </p:txBody>
      </p:sp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COMPONENTE 1 - 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51520" y="2492896"/>
            <a:ext cx="8605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Desembolsos realizados </a:t>
            </a:r>
            <a:r>
              <a:rPr lang="pt-BR" sz="2000" dirty="0">
                <a:latin typeface="+mj-lt"/>
              </a:rPr>
              <a:t>a cada 6 meses (fevereiro e agosto</a:t>
            </a:r>
            <a:r>
              <a:rPr lang="pt-BR" sz="2000" dirty="0" smtClean="0">
                <a:latin typeface="+mj-lt"/>
              </a:rPr>
              <a:t>);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251520" y="4005064"/>
            <a:ext cx="8061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>
              <a:buFont typeface="Arial" panose="020B0604020202020204" pitchFamily="34" charset="0"/>
              <a:buChar char="•"/>
              <a:defRPr sz="2200"/>
            </a:lvl1pPr>
          </a:lstStyle>
          <a:p>
            <a:r>
              <a:rPr lang="pt-BR" sz="2000" dirty="0" smtClean="0">
                <a:latin typeface="+mj-lt"/>
              </a:rPr>
              <a:t>Análise de Indicadores: cumprimento de metas físicas (Indicadores de Desembolso) e financeiras;</a:t>
            </a:r>
            <a:endParaRPr lang="pt-BR" sz="2000" dirty="0">
              <a:latin typeface="+mj-lt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51520" y="1300698"/>
            <a:ext cx="8605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Desempenho dos Programas de Gastos Elegíveis - </a:t>
            </a:r>
            <a:r>
              <a:rPr lang="pt-BR" sz="2000" dirty="0" err="1" smtClean="0">
                <a:latin typeface="+mj-lt"/>
              </a:rPr>
              <a:t>PGEs</a:t>
            </a:r>
            <a:endParaRPr lang="pt-BR" sz="2000" dirty="0" smtClean="0">
              <a:latin typeface="+mj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251520" y="1861374"/>
            <a:ext cx="8061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>
              <a:buFont typeface="Arial" panose="020B0604020202020204" pitchFamily="34" charset="0"/>
              <a:buChar char="•"/>
              <a:defRPr sz="2200"/>
            </a:lvl1pPr>
          </a:lstStyle>
          <a:p>
            <a:r>
              <a:rPr lang="pt-BR" sz="2000" dirty="0">
                <a:latin typeface="+mj-lt"/>
              </a:rPr>
              <a:t>Iniciativas previstas nos instrumentos de planejamento (PPA e LOA);</a:t>
            </a: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41940086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971600" y="1556792"/>
            <a:ext cx="7128792" cy="3960440"/>
            <a:chOff x="971600" y="1556792"/>
            <a:chExt cx="7128792" cy="3960440"/>
          </a:xfrm>
        </p:grpSpPr>
        <p:grpSp>
          <p:nvGrpSpPr>
            <p:cNvPr id="17" name="Grupo 16"/>
            <p:cNvGrpSpPr/>
            <p:nvPr/>
          </p:nvGrpSpPr>
          <p:grpSpPr>
            <a:xfrm>
              <a:off x="2058642" y="1556792"/>
              <a:ext cx="6041750" cy="3933036"/>
              <a:chOff x="2243235" y="2276872"/>
              <a:chExt cx="5736700" cy="3356972"/>
            </a:xfrm>
          </p:grpSpPr>
          <p:sp>
            <p:nvSpPr>
              <p:cNvPr id="20" name="Quadro 19"/>
              <p:cNvSpPr/>
              <p:nvPr/>
            </p:nvSpPr>
            <p:spPr>
              <a:xfrm>
                <a:off x="3272436" y="2276872"/>
                <a:ext cx="2643206" cy="162878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2400" b="1" dirty="0" smtClean="0">
                    <a:solidFill>
                      <a:schemeClr val="tx1"/>
                    </a:solidFill>
                  </a:rPr>
                  <a:t>INDICADORES DE DESEMBOLSO</a:t>
                </a:r>
                <a:endParaRPr lang="pt-BR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tângulo 18"/>
              <p:cNvSpPr/>
              <p:nvPr/>
            </p:nvSpPr>
            <p:spPr>
              <a:xfrm>
                <a:off x="5408167" y="4719444"/>
                <a:ext cx="2571768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2800" dirty="0" smtClean="0"/>
                  <a:t>FÍSICOS (</a:t>
                </a:r>
                <a:r>
                  <a:rPr lang="pt-BR" sz="2800" dirty="0" err="1" smtClean="0"/>
                  <a:t>IDs</a:t>
                </a:r>
                <a:r>
                  <a:rPr lang="pt-BR" sz="2800" dirty="0" smtClean="0"/>
                  <a:t>)</a:t>
                </a:r>
                <a:endParaRPr lang="pt-BR" sz="2800" dirty="0"/>
              </a:p>
            </p:txBody>
          </p:sp>
          <p:sp>
            <p:nvSpPr>
              <p:cNvPr id="21" name="Bent Arrow 8"/>
              <p:cNvSpPr/>
              <p:nvPr/>
            </p:nvSpPr>
            <p:spPr>
              <a:xfrm rot="5400000">
                <a:off x="5565161" y="3327642"/>
                <a:ext cx="1720580" cy="1019619"/>
              </a:xfrm>
              <a:prstGeom prst="ben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Bent Arrow 14"/>
              <p:cNvSpPr/>
              <p:nvPr/>
            </p:nvSpPr>
            <p:spPr>
              <a:xfrm rot="5400000" flipV="1">
                <a:off x="1892345" y="3320438"/>
                <a:ext cx="1720579" cy="1018800"/>
              </a:xfrm>
              <a:prstGeom prst="ben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Retângulo 23"/>
            <p:cNvSpPr/>
            <p:nvPr/>
          </p:nvSpPr>
          <p:spPr>
            <a:xfrm>
              <a:off x="971600" y="4445919"/>
              <a:ext cx="2708522" cy="10713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/>
                <a:t>FINANCEIROS</a:t>
              </a:r>
              <a:endParaRPr lang="pt-BR" sz="2800" dirty="0"/>
            </a:p>
          </p:txBody>
        </p:sp>
      </p:grpSp>
      <p:sp>
        <p:nvSpPr>
          <p:cNvPr id="23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0002030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2276872"/>
            <a:ext cx="396044" cy="39604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268760"/>
            <a:ext cx="396044" cy="396044"/>
          </a:xfrm>
          <a:prstGeom prst="rect">
            <a:avLst/>
          </a:prstGeom>
        </p:spPr>
      </p:pic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CRONOGRAMA PREVISTO DE DESEMBOLSO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72688"/>
              </p:ext>
            </p:extLst>
          </p:nvPr>
        </p:nvGraphicFramePr>
        <p:xfrm>
          <a:off x="451936" y="764704"/>
          <a:ext cx="8296528" cy="5131321"/>
        </p:xfrm>
        <a:graphic>
          <a:graphicData uri="http://schemas.openxmlformats.org/drawingml/2006/table">
            <a:tbl>
              <a:tblPr/>
              <a:tblGrid>
                <a:gridCol w="524214"/>
                <a:gridCol w="871661"/>
                <a:gridCol w="5520522"/>
                <a:gridCol w="1380131"/>
              </a:tblGrid>
              <a:tr h="2069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Desembolso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Tipo de Desembolso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planejado de desembolso (US$)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4039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Estimada 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81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fev/14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Retroativo – de 12/12/2012 até 11/12/2013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/14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das despesas ocorridas no primeiro semestre civil de 2014 após a data da assinatura do empréstimo 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44,125,000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/15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das despesas do segundo semestre civil de 2014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(julho a dezembro de 2014)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ago/15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das despesas do primeiro semestre civil de 2015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(janeiro a junho de 2015)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fev/16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das despesas do segundo semestre civil de 2015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(julho a dezembro de 2015) 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ago/16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das despesas do primeiro semestre de 2016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(janeiro a junho de 2016)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89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fev/17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Reembolso das despesas do segundo semestre civil de 2016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(julho a dezembro de 2016)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15,000,000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3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ago/17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Desembolso excepcional: desembolso arbitrário das despesas do primeiro semestre civil de 2017 (janeiro a junho de 2017)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restante sob o Componente 1 por qualquer razão</a:t>
                      </a:r>
                    </a:p>
                  </a:txBody>
                  <a:tcPr marL="9192" marR="9192" marT="91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736812"/>
            <a:ext cx="396044" cy="396044"/>
          </a:xfrm>
          <a:prstGeom prst="rect">
            <a:avLst/>
          </a:prstGeom>
        </p:spPr>
      </p:pic>
      <p:sp>
        <p:nvSpPr>
          <p:cNvPr id="18" name="Elipse 17"/>
          <p:cNvSpPr/>
          <p:nvPr/>
        </p:nvSpPr>
        <p:spPr>
          <a:xfrm>
            <a:off x="7956376" y="2852936"/>
            <a:ext cx="864096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7956376" y="2474894"/>
            <a:ext cx="792088" cy="900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7956376" y="2474894"/>
            <a:ext cx="792088" cy="900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7956375" y="2534416"/>
            <a:ext cx="90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  <a:latin typeface="Calibri"/>
                <a:cs typeface="+mn-cs"/>
              </a:rPr>
              <a:t>37,019,230</a:t>
            </a:r>
            <a:endParaRPr lang="pt-BR" sz="12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21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4816379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ÓRGÃO RESPONSÁVEL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24744"/>
            <a:ext cx="87136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LcPeriod"/>
            </a:pPr>
            <a:endParaRPr lang="pt-BR" sz="2800" b="1" dirty="0" smtClean="0">
              <a:latin typeface="+mj-lt"/>
            </a:endParaRPr>
          </a:p>
          <a:p>
            <a:pPr algn="ctr"/>
            <a:endParaRPr lang="pt-BR" sz="2800" b="1" dirty="0">
              <a:latin typeface="+mj-lt"/>
            </a:endParaRPr>
          </a:p>
          <a:p>
            <a:pPr algn="ctr"/>
            <a:r>
              <a:rPr lang="pt-BR" sz="2800" b="1" dirty="0" smtClean="0">
                <a:latin typeface="+mj-lt"/>
              </a:rPr>
              <a:t>Tribunal de Contas do Estado do Paraná – TCE</a:t>
            </a:r>
            <a:endParaRPr lang="pt-BR" sz="2800" b="1" dirty="0">
              <a:latin typeface="+mj-lt"/>
            </a:endParaRPr>
          </a:p>
          <a:p>
            <a:pPr algn="ctr"/>
            <a:r>
              <a:rPr lang="pt-BR" sz="2800" b="1" dirty="0">
                <a:latin typeface="+mj-lt"/>
              </a:rPr>
              <a:t> </a:t>
            </a:r>
            <a:endParaRPr lang="pt-BR" sz="2800" b="1" dirty="0" smtClean="0">
              <a:latin typeface="+mj-lt"/>
            </a:endParaRPr>
          </a:p>
          <a:p>
            <a:pPr algn="ctr"/>
            <a:r>
              <a:rPr lang="pt-BR" sz="2800" b="1" dirty="0" smtClean="0">
                <a:latin typeface="+mj-lt"/>
              </a:rPr>
              <a:t>Diretoria </a:t>
            </a:r>
            <a:r>
              <a:rPr lang="pt-BR" sz="2800" b="1" dirty="0">
                <a:latin typeface="+mj-lt"/>
              </a:rPr>
              <a:t>de Auditorias – DAUD </a:t>
            </a:r>
            <a:endParaRPr lang="pt-BR" sz="2800" b="1" dirty="0" smtClean="0">
              <a:latin typeface="+mj-lt"/>
            </a:endParaRPr>
          </a:p>
          <a:p>
            <a:pPr algn="ctr"/>
            <a:endParaRPr lang="pt-BR" sz="2800" b="1" dirty="0">
              <a:latin typeface="+mj-lt"/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5087459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OBJETIVO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677009"/>
            <a:ext cx="871366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+mj-lt"/>
              </a:rPr>
              <a:t>TCE </a:t>
            </a:r>
            <a:r>
              <a:rPr lang="pt-BR" sz="2200" b="1" dirty="0">
                <a:latin typeface="+mj-lt"/>
              </a:rPr>
              <a:t>como Auditor Independente </a:t>
            </a:r>
            <a:endParaRPr lang="pt-BR" sz="2200" b="1" dirty="0" smtClean="0">
              <a:latin typeface="+mj-lt"/>
            </a:endParaRPr>
          </a:p>
          <a:p>
            <a:endParaRPr lang="pt-B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 smtClean="0">
                <a:latin typeface="+mj-lt"/>
              </a:rPr>
              <a:t>Acordos </a:t>
            </a:r>
            <a:r>
              <a:rPr lang="pt-BR" b="1" dirty="0">
                <a:latin typeface="+mj-lt"/>
              </a:rPr>
              <a:t>entre TCE e organismos de financiamento </a:t>
            </a:r>
          </a:p>
          <a:p>
            <a:r>
              <a:rPr lang="pt-BR" dirty="0" smtClean="0">
                <a:latin typeface="+mj-lt"/>
              </a:rPr>
              <a:t>CONVÊNIO </a:t>
            </a:r>
            <a:r>
              <a:rPr lang="pt-BR" dirty="0">
                <a:latin typeface="+mj-lt"/>
              </a:rPr>
              <a:t>DE COOPERAÇÃO TÉCNICA QUE CELEBRAM A UNIÃO, POR INTERMÉDIO DA CONTROLADORIA-GERAL DA UNIÃO, E O TRIBUNAL DE CONTAS DO ESTADO DO PARANÁ. (2004) </a:t>
            </a:r>
          </a:p>
          <a:p>
            <a:endParaRPr lang="pt-BR" dirty="0" smtClean="0">
              <a:latin typeface="+mj-lt"/>
            </a:endParaRPr>
          </a:p>
          <a:p>
            <a:r>
              <a:rPr lang="pt-BR" dirty="0" smtClean="0">
                <a:latin typeface="+mj-lt"/>
              </a:rPr>
              <a:t>CLÁUSULA </a:t>
            </a:r>
            <a:r>
              <a:rPr lang="pt-BR" dirty="0">
                <a:latin typeface="+mj-lt"/>
              </a:rPr>
              <a:t>PRIMEIRA· DO </a:t>
            </a:r>
            <a:r>
              <a:rPr lang="pt-BR" dirty="0" smtClean="0">
                <a:latin typeface="+mj-lt"/>
              </a:rPr>
              <a:t>OBJETO: </a:t>
            </a:r>
          </a:p>
          <a:p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1.1</a:t>
            </a:r>
            <a:r>
              <a:rPr lang="pt-BR" dirty="0">
                <a:latin typeface="+mj-lt"/>
              </a:rPr>
              <a:t> O objeto deste Convênio consiste na realização de trabalhos de auditoria nas contas de Programas e Projetos </a:t>
            </a:r>
            <a:r>
              <a:rPr lang="pt-BR" dirty="0" err="1">
                <a:latin typeface="+mj-lt"/>
              </a:rPr>
              <a:t>co-financiados</a:t>
            </a:r>
            <a:r>
              <a:rPr lang="pt-BR" dirty="0">
                <a:latin typeface="+mj-lt"/>
              </a:rPr>
              <a:t> pelo Banco Internacional para Reconstrução e Desenvolvimento - BIRD (Banco Mundial), em execução sob a responsabilidade do Governo do Estado do Paraná, celebrados por aquele Estado, com o aval da República Federativa do Brasil. </a:t>
            </a:r>
            <a:endParaRPr lang="pt-BR" dirty="0" smtClean="0">
              <a:latin typeface="+mj-lt"/>
            </a:endParaRPr>
          </a:p>
          <a:p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1.2</a:t>
            </a:r>
            <a:r>
              <a:rPr lang="pt-BR" dirty="0">
                <a:latin typeface="+mj-lt"/>
              </a:rPr>
              <a:t> Os Acordos ou Contratos de Empréstimo relacionados com os referidos Programas e Projetos, a serem auditados pelo TCE-PR, serão indicados conforme os arranjos de auditoria acordados entre o </a:t>
            </a:r>
            <a:r>
              <a:rPr lang="pt-BR" dirty="0" smtClean="0">
                <a:latin typeface="+mj-lt"/>
              </a:rPr>
              <a:t>BIRD </a:t>
            </a:r>
            <a:r>
              <a:rPr lang="pt-BR" dirty="0">
                <a:latin typeface="+mj-lt"/>
              </a:rPr>
              <a:t>e a CGU. </a:t>
            </a: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2705687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OBJETIVO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24744"/>
            <a:ext cx="87136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+mj-lt"/>
              <a:buAutoNum type="romanLcPeriod"/>
            </a:pPr>
            <a:endParaRPr lang="pt-BR" sz="2800" dirty="0" smtClean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latin typeface="+mn-lt"/>
              </a:rPr>
              <a:t>Auditoria </a:t>
            </a:r>
            <a:r>
              <a:rPr lang="pt-BR" sz="2800" dirty="0">
                <a:latin typeface="+mn-lt"/>
              </a:rPr>
              <a:t>das demonstrações financeiras do </a:t>
            </a:r>
            <a:r>
              <a:rPr lang="pt-BR" sz="2800" dirty="0" smtClean="0">
                <a:latin typeface="+mn-lt"/>
              </a:rPr>
              <a:t>Projeto;</a:t>
            </a:r>
          </a:p>
          <a:p>
            <a:pPr marL="571500" indent="-571500" algn="just">
              <a:buFont typeface="+mj-lt"/>
              <a:buAutoNum type="romanLcPeriod"/>
            </a:pPr>
            <a:endParaRPr lang="pt-BR" sz="2800" dirty="0" smtClean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endParaRPr lang="pt-BR" sz="2800" dirty="0" smtClean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endParaRPr lang="pt-BR" sz="2800" dirty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latin typeface="+mn-lt"/>
              </a:rPr>
              <a:t>Auditoria </a:t>
            </a:r>
            <a:r>
              <a:rPr lang="pt-BR" sz="2800" dirty="0">
                <a:latin typeface="+mn-lt"/>
              </a:rPr>
              <a:t>de processos de licitação do </a:t>
            </a:r>
            <a:r>
              <a:rPr lang="pt-BR" sz="2800" dirty="0" smtClean="0">
                <a:latin typeface="+mn-lt"/>
              </a:rPr>
              <a:t>Projeto.</a:t>
            </a:r>
            <a:endParaRPr lang="pt-BR" sz="2800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latin typeface="+mn-lt"/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41470138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EXIGÊNCIAS DO CONTRATO DE EMPRÉSTIMO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24744"/>
            <a:ext cx="87136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A </a:t>
            </a:r>
            <a:r>
              <a:rPr lang="pt-BR" sz="2400" dirty="0">
                <a:latin typeface="+mn-lt"/>
              </a:rPr>
              <a:t>cláusula B.3, Seção II do Anexo 2 ao Acordo de Empréstimo </a:t>
            </a:r>
            <a:r>
              <a:rPr lang="pt-BR" sz="2400" dirty="0" smtClean="0">
                <a:latin typeface="+mn-lt"/>
              </a:rPr>
              <a:t>(Nº 8201-BR) estabelece </a:t>
            </a:r>
            <a:r>
              <a:rPr lang="pt-BR" sz="2400" dirty="0">
                <a:latin typeface="+mn-lt"/>
              </a:rPr>
              <a:t>o requerimento de que as demonstrações financeiras do projeto sejam auditadas. </a:t>
            </a:r>
            <a:endParaRPr lang="pt-BR" sz="2400" dirty="0" smtClean="0">
              <a:latin typeface="+mn-lt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+mn-lt"/>
              </a:rPr>
              <a:t>A auditoria deve ser realizada de acordo com as normas da Organização Internacional de Entidades Fiscalizadoras Superiores (INTOSAI).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3029192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ACHADOS DA AUDITORIA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13125"/>
            <a:ext cx="87136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Ofício Nº 12/2015 – DAUD (19/08/2015);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Período de análise: 12/12/2012 a 31/12/2014;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Engloba os 3 primeiros desembolsos do Projeto;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Divididos em 8 Achados da Auditoria;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Incorporados no Relatório da Auditoria de 2014 (versão preliminar).</a:t>
            </a: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633633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483768" y="11113"/>
            <a:ext cx="66602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PROJETO MULTISSETORIAL PARA O DESENVOLVIMENTO DO PARANÁ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OBJETIVO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  <p:sp>
        <p:nvSpPr>
          <p:cNvPr id="3" name="Retângulo 2"/>
          <p:cNvSpPr/>
          <p:nvPr/>
        </p:nvSpPr>
        <p:spPr>
          <a:xfrm>
            <a:off x="342155" y="1501808"/>
            <a:ext cx="85145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romanUcPeriod"/>
              <a:defRPr/>
            </a:pPr>
            <a:r>
              <a:rPr lang="pt-BR" sz="2400" b="1" dirty="0" smtClean="0">
                <a:latin typeface="+mj-lt"/>
              </a:rPr>
              <a:t>VISÃO GERAL DO PROJETO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  <a:defRPr/>
            </a:pPr>
            <a:endParaRPr lang="pt-BR" sz="2400" b="1" dirty="0">
              <a:latin typeface="+mj-lt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  <a:defRPr/>
            </a:pPr>
            <a:r>
              <a:rPr lang="pt-BR" sz="2400" b="1" dirty="0" smtClean="0">
                <a:latin typeface="+mj-lt"/>
              </a:rPr>
              <a:t>ASPECTOS GERAIS DA AUDITORIA EXTERNA DO TCE</a:t>
            </a:r>
          </a:p>
        </p:txBody>
      </p:sp>
    </p:spTree>
    <p:extLst>
      <p:ext uri="{BB962C8B-B14F-4D97-AF65-F5344CB8AC3E}">
        <p14:creationId xmlns:p14="http://schemas.microsoft.com/office/powerpoint/2010/main" val="5832399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1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250825" y="692696"/>
            <a:ext cx="87136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200" b="1" dirty="0" smtClean="0">
                <a:latin typeface="+mn-lt"/>
              </a:rPr>
              <a:t>Achado da Auditoria Nº 1:</a:t>
            </a:r>
          </a:p>
          <a:p>
            <a:pPr algn="just">
              <a:spcAft>
                <a:spcPts val="0"/>
              </a:spcAft>
            </a:pPr>
            <a:r>
              <a:rPr lang="pt-BR" sz="2200" dirty="0" smtClean="0">
                <a:latin typeface="+mn-lt"/>
              </a:rPr>
              <a:t>Editais</a:t>
            </a:r>
            <a:r>
              <a:rPr lang="pt-BR" sz="2200" dirty="0">
                <a:latin typeface="+mn-lt"/>
              </a:rPr>
              <a:t>, </a:t>
            </a:r>
            <a:r>
              <a:rPr lang="pt-BR" sz="2200" dirty="0" smtClean="0">
                <a:latin typeface="+mn-lt"/>
              </a:rPr>
              <a:t>elaborados </a:t>
            </a:r>
            <a:r>
              <a:rPr lang="pt-BR" sz="2200" dirty="0">
                <a:latin typeface="+mn-lt"/>
              </a:rPr>
              <a:t>pelas Prefeituras Municipais, para aquisições vinculadas ao Programa Mãe Paranaense, sem a Inclusão das Cláusulas de Combate à Corrupção e </a:t>
            </a:r>
            <a:r>
              <a:rPr lang="pt-BR" sz="2200" dirty="0" smtClean="0">
                <a:latin typeface="+mn-lt"/>
              </a:rPr>
              <a:t>Fraude.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31918"/>
              </p:ext>
            </p:extLst>
          </p:nvPr>
        </p:nvGraphicFramePr>
        <p:xfrm>
          <a:off x="323527" y="2286115"/>
          <a:ext cx="8533185" cy="3381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7"/>
                <a:gridCol w="2268488"/>
              </a:tblGrid>
              <a:tr h="50280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Condição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Valor em R$ </a:t>
                      </a:r>
                      <a:endParaRPr lang="pt-BR" sz="1800" dirty="0"/>
                    </a:p>
                  </a:txBody>
                  <a:tcPr anchor="ctr"/>
                </a:tc>
              </a:tr>
              <a:tr h="867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1.1. Aquisição de bens para transporte</a:t>
                      </a:r>
                      <a:r>
                        <a:rPr lang="pt-BR" sz="1800" baseline="0" dirty="0" smtClean="0"/>
                        <a:t> sanitário (Incentivo Financeiro) 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20.280.000,00</a:t>
                      </a:r>
                      <a:endParaRPr lang="pt-BR" sz="1800" dirty="0"/>
                    </a:p>
                  </a:txBody>
                  <a:tcPr anchor="ctr"/>
                </a:tc>
              </a:tr>
              <a:tr h="502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1.2. Reformas de obras de</a:t>
                      </a:r>
                      <a:r>
                        <a:rPr lang="pt-BR" sz="1800" baseline="0" dirty="0" smtClean="0"/>
                        <a:t> USF (Incentivo Financeiro) 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14.192.309,35</a:t>
                      </a:r>
                      <a:endParaRPr lang="pt-BR" sz="1800" dirty="0"/>
                    </a:p>
                  </a:txBody>
                  <a:tcPr anchor="ctr"/>
                </a:tc>
              </a:tr>
              <a:tr h="50280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1.3.</a:t>
                      </a:r>
                      <a:r>
                        <a:rPr lang="pt-BR" sz="1800" baseline="0" dirty="0" smtClean="0"/>
                        <a:t> Construções ou ampliações de USF (Incentivo Financeiro) 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20.381.976,35</a:t>
                      </a:r>
                      <a:endParaRPr lang="pt-BR" sz="1800" dirty="0"/>
                    </a:p>
                  </a:txBody>
                  <a:tcPr anchor="ctr"/>
                </a:tc>
              </a:tr>
              <a:tr h="50280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1.4. </a:t>
                      </a:r>
                      <a:r>
                        <a:rPr lang="pt-BR" sz="1800" baseline="0" dirty="0" smtClean="0"/>
                        <a:t>Construções ou ampliações de USF (Convênio)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4.879.523,77</a:t>
                      </a:r>
                      <a:endParaRPr lang="pt-BR" sz="1800" dirty="0"/>
                    </a:p>
                  </a:txBody>
                  <a:tcPr anchor="ctr"/>
                </a:tc>
              </a:tr>
              <a:tr h="502804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Total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59.733.809,47</a:t>
                      </a:r>
                      <a:endParaRPr lang="pt-BR" sz="1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773685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1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250825" y="692696"/>
            <a:ext cx="87136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2200" b="1" dirty="0" smtClean="0">
                <a:latin typeface="+mn-lt"/>
              </a:rPr>
              <a:t>Recomendação da Auditoria à UGP: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>
                <a:latin typeface="+mn-lt"/>
              </a:rPr>
              <a:t>Promover </a:t>
            </a:r>
            <a:r>
              <a:rPr lang="pt-BR" sz="2200" dirty="0">
                <a:latin typeface="+mn-lt"/>
              </a:rPr>
              <a:t>treinamento dos servidores da SESA e das Prefeituras Municipais quanto à observância das diretrizes do Banco Mundial, bem como as consequências de seus descumprimentos, destacando a importância das cláusulas de combate a corrupção e </a:t>
            </a:r>
            <a:r>
              <a:rPr lang="pt-BR" sz="2200" dirty="0" smtClean="0">
                <a:latin typeface="+mn-lt"/>
              </a:rPr>
              <a:t>fraude</a:t>
            </a:r>
            <a:r>
              <a:rPr lang="pt-BR" sz="2200" dirty="0">
                <a:latin typeface="+mn-lt"/>
              </a:rPr>
              <a:t>.</a:t>
            </a:r>
            <a:endParaRPr lang="pt-BR" sz="2200" dirty="0" smtClean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 smtClean="0">
              <a:latin typeface="+mn-lt"/>
            </a:endParaRPr>
          </a:p>
          <a:p>
            <a:pPr algn="just"/>
            <a:r>
              <a:rPr lang="pt-BR" sz="2200" b="1" dirty="0">
                <a:latin typeface="+mn-lt"/>
              </a:rPr>
              <a:t>Recomendações da Auditoria à SESA: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+mn-lt"/>
              </a:rPr>
              <a:t>elaborar um modelo de Termo de Adesão a ser firmado pelas Prefeituras Municipais;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+mn-lt"/>
              </a:rPr>
              <a:t>submeter o modelo de Termo de Adesão à aprovação da UGP e do Banco Mundial;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+mn-lt"/>
              </a:rPr>
              <a:t>adotar o modelo como referência para todos os Termos de Adesão que vierem a ser firmados com as Prefeituras Municipais;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+mn-lt"/>
              </a:rPr>
              <a:t>submeter qualquer modificação que eventualmente seja necessária no Termo de Adesão à UGP e ao Banco Mundial</a:t>
            </a:r>
            <a:r>
              <a:rPr lang="pt-BR" sz="2200" dirty="0" smtClean="0">
                <a:latin typeface="+mn-lt"/>
              </a:rPr>
              <a:t>.</a:t>
            </a: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3968129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2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250825" y="714176"/>
            <a:ext cx="87136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b="1" dirty="0" smtClean="0">
                <a:latin typeface="+mn-lt"/>
              </a:rPr>
              <a:t>Achado da Auditoria Nº 2: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+mn-lt"/>
              </a:rPr>
              <a:t>Ausência de Cláusulas </a:t>
            </a:r>
            <a:r>
              <a:rPr lang="pt-BR" sz="2400" dirty="0" smtClean="0">
                <a:latin typeface="+mn-lt"/>
              </a:rPr>
              <a:t>Específicas </a:t>
            </a:r>
            <a:r>
              <a:rPr lang="pt-BR" sz="2400" dirty="0">
                <a:latin typeface="+mn-lt"/>
              </a:rPr>
              <a:t>de </a:t>
            </a:r>
            <a:r>
              <a:rPr lang="pt-BR" sz="2400" dirty="0" smtClean="0">
                <a:latin typeface="+mn-lt"/>
              </a:rPr>
              <a:t>Combate </a:t>
            </a:r>
            <a:r>
              <a:rPr lang="pt-BR" sz="2400" dirty="0">
                <a:latin typeface="+mn-lt"/>
              </a:rPr>
              <a:t>a </a:t>
            </a:r>
            <a:r>
              <a:rPr lang="pt-BR" sz="2400" dirty="0" smtClean="0">
                <a:latin typeface="+mn-lt"/>
              </a:rPr>
              <a:t>Corrupção </a:t>
            </a:r>
            <a:r>
              <a:rPr lang="pt-BR" sz="2400" dirty="0">
                <a:latin typeface="+mn-lt"/>
              </a:rPr>
              <a:t>e Fraude em Contratos f</a:t>
            </a:r>
            <a:r>
              <a:rPr lang="pt-BR" sz="2400" dirty="0" smtClean="0">
                <a:latin typeface="+mn-lt"/>
              </a:rPr>
              <a:t>irmados </a:t>
            </a:r>
            <a:r>
              <a:rPr lang="pt-BR" sz="2400" dirty="0">
                <a:latin typeface="+mn-lt"/>
              </a:rPr>
              <a:t>pela SESA com Hospitais para Prestação de Serviços de Atenção à Saúde. </a:t>
            </a:r>
            <a:endParaRPr lang="pt-BR" sz="2400" dirty="0" smtClean="0"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t-BR" sz="2400" b="1" dirty="0">
              <a:latin typeface="+mn-lt"/>
            </a:endParaRPr>
          </a:p>
          <a:p>
            <a:pPr algn="just">
              <a:spcAft>
                <a:spcPts val="1200"/>
              </a:spcAft>
            </a:pPr>
            <a:r>
              <a:rPr lang="pt-BR" sz="2400" b="1" dirty="0">
                <a:latin typeface="+mn-lt"/>
              </a:rPr>
              <a:t>Efeito: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Apropriação de despesas não financiáveis no valor de R$ 5.893.192,19;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Despesas realizadas antes da </a:t>
            </a:r>
            <a:r>
              <a:rPr lang="pt-BR" sz="2400" dirty="0">
                <a:latin typeface="+mn-lt"/>
              </a:rPr>
              <a:t>assinatura de </a:t>
            </a:r>
            <a:r>
              <a:rPr lang="pt-BR" sz="2400" dirty="0" smtClean="0">
                <a:latin typeface="+mn-lt"/>
              </a:rPr>
              <a:t>Termo Aditivo </a:t>
            </a:r>
            <a:r>
              <a:rPr lang="pt-BR" sz="2400" dirty="0">
                <a:latin typeface="+mn-lt"/>
              </a:rPr>
              <a:t>que incluiu as </a:t>
            </a:r>
            <a:r>
              <a:rPr lang="pt-BR" sz="2400" dirty="0" smtClean="0">
                <a:latin typeface="+mn-lt"/>
              </a:rPr>
              <a:t>cláusulas</a:t>
            </a:r>
            <a:r>
              <a:rPr lang="pt-BR" sz="2400" dirty="0">
                <a:latin typeface="+mn-lt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t-BR" sz="2400" b="1" dirty="0">
              <a:latin typeface="+mn-lt"/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0591913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2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250825" y="692696"/>
            <a:ext cx="87136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400" b="1" dirty="0" smtClean="0">
                <a:latin typeface="+mn-lt"/>
              </a:rPr>
              <a:t>Recomendações da Auditoria à UGP: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Promover </a:t>
            </a:r>
            <a:r>
              <a:rPr lang="pt-BR" sz="2400" dirty="0">
                <a:latin typeface="+mn-lt"/>
              </a:rPr>
              <a:t>treinamento dos servidores da SESA e das Prefeituras Municipais quanto à observância das diretrizes do Banco Mundial, bem como as consequências de seus descumprimentos, destacando a importância das cláusulas de combate a corrupção e fraude</a:t>
            </a:r>
            <a:r>
              <a:rPr lang="pt-BR" sz="2400" dirty="0" smtClean="0">
                <a:latin typeface="+mn-lt"/>
              </a:rPr>
              <a:t>;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>
                <a:latin typeface="+mn-lt"/>
              </a:rPr>
              <a:t>avaliar os atuais contratos firmados pela SESA com os hospitais com a finalidade de verificar se </a:t>
            </a:r>
            <a:r>
              <a:rPr lang="pt-BR" sz="2400" dirty="0" smtClean="0">
                <a:latin typeface="+mn-lt"/>
              </a:rPr>
              <a:t>atendem aos </a:t>
            </a:r>
            <a:r>
              <a:rPr lang="pt-BR" sz="2400" dirty="0">
                <a:latin typeface="+mn-lt"/>
              </a:rPr>
              <a:t>propósitos do Projeto e do </a:t>
            </a:r>
            <a:r>
              <a:rPr lang="pt-BR" sz="2400" dirty="0" smtClean="0">
                <a:latin typeface="+mn-lt"/>
              </a:rPr>
              <a:t>Banco; 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adotar </a:t>
            </a:r>
            <a:r>
              <a:rPr lang="pt-BR" sz="2400" dirty="0">
                <a:latin typeface="+mn-lt"/>
              </a:rPr>
              <a:t>as medidas corretivas </a:t>
            </a:r>
            <a:r>
              <a:rPr lang="pt-BR" sz="2400" dirty="0" smtClean="0">
                <a:latin typeface="+mn-lt"/>
              </a:rPr>
              <a:t>necessárias</a:t>
            </a:r>
            <a:r>
              <a:rPr lang="pt-BR" sz="2400" dirty="0">
                <a:latin typeface="+mn-lt"/>
              </a:rPr>
              <a:t>.</a:t>
            </a:r>
            <a:endParaRPr lang="pt-BR" sz="2400" dirty="0" smtClean="0">
              <a:latin typeface="+mn-lt"/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7299797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2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250825" y="746115"/>
            <a:ext cx="871366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400" b="1" dirty="0" smtClean="0">
                <a:latin typeface="+mn-lt"/>
              </a:rPr>
              <a:t>Recomendações da Auditoria à SESA: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>
                <a:latin typeface="+mn-lt"/>
              </a:rPr>
              <a:t>apresentar um modelo de Contrato firmado com os hospitais para prestação de serviços de Atenção à </a:t>
            </a:r>
            <a:r>
              <a:rPr lang="pt-BR" sz="2400" dirty="0" smtClean="0">
                <a:latin typeface="+mn-lt"/>
              </a:rPr>
              <a:t>Saúde para </a:t>
            </a:r>
            <a:r>
              <a:rPr lang="pt-BR" sz="2400" dirty="0">
                <a:latin typeface="+mn-lt"/>
              </a:rPr>
              <a:t>avaliação </a:t>
            </a:r>
            <a:r>
              <a:rPr lang="pt-BR" sz="2400" dirty="0" smtClean="0">
                <a:latin typeface="+mn-lt"/>
              </a:rPr>
              <a:t>da UGP</a:t>
            </a:r>
            <a:r>
              <a:rPr lang="pt-BR" sz="2400" dirty="0">
                <a:latin typeface="+mn-lt"/>
              </a:rPr>
              <a:t>;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firmar </a:t>
            </a:r>
            <a:r>
              <a:rPr lang="pt-BR" sz="2400" dirty="0">
                <a:latin typeface="+mn-lt"/>
              </a:rPr>
              <a:t>Termos Aditivos aos contratos vigentes incorporando cláusulas específicas de combate à corrupção </a:t>
            </a:r>
            <a:r>
              <a:rPr lang="pt-BR" sz="2400" dirty="0" smtClean="0">
                <a:latin typeface="+mn-lt"/>
              </a:rPr>
              <a:t>e fraude;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adotar </a:t>
            </a:r>
            <a:r>
              <a:rPr lang="pt-BR" sz="2400" dirty="0">
                <a:latin typeface="+mn-lt"/>
              </a:rPr>
              <a:t>o modelo como referência para todos os contratos a serem firmados com os </a:t>
            </a:r>
            <a:r>
              <a:rPr lang="pt-BR" sz="2400" dirty="0" smtClean="0">
                <a:latin typeface="+mn-lt"/>
              </a:rPr>
              <a:t>hospitais;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submeter </a:t>
            </a:r>
            <a:r>
              <a:rPr lang="pt-BR" sz="2400" dirty="0">
                <a:latin typeface="+mn-lt"/>
              </a:rPr>
              <a:t>qualquer modificação que eventualmente seja necessária nos contratos à UGP </a:t>
            </a:r>
            <a:r>
              <a:rPr lang="pt-BR" sz="2400" dirty="0" smtClean="0">
                <a:latin typeface="+mn-lt"/>
              </a:rPr>
              <a:t>e </a:t>
            </a:r>
            <a:r>
              <a:rPr lang="pt-BR" sz="2400" dirty="0">
                <a:latin typeface="+mn-lt"/>
              </a:rPr>
              <a:t>ao Banco </a:t>
            </a:r>
            <a:r>
              <a:rPr lang="pt-BR" sz="2400" dirty="0" smtClean="0">
                <a:latin typeface="+mn-lt"/>
              </a:rPr>
              <a:t>Mundial.</a:t>
            </a: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8183694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ACHADO DA AUDITORIA Nº </a:t>
            </a:r>
            <a:r>
              <a:rPr lang="pt-BR" sz="16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250825" y="714176"/>
            <a:ext cx="87136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+mn-lt"/>
              </a:rPr>
              <a:t>Achado da Auditoria Nº 3: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+mn-lt"/>
              </a:rPr>
              <a:t>Apropriação de </a:t>
            </a:r>
            <a:r>
              <a:rPr lang="pt-BR" sz="2200" dirty="0" smtClean="0">
                <a:latin typeface="+mn-lt"/>
              </a:rPr>
              <a:t>despesas não financiáveis relacionadas </a:t>
            </a:r>
            <a:r>
              <a:rPr lang="pt-BR" sz="2200" dirty="0">
                <a:latin typeface="+mn-lt"/>
              </a:rPr>
              <a:t>aos Programas Mãe Paranaense e Rede Paraná de Urgência e </a:t>
            </a:r>
            <a:r>
              <a:rPr lang="pt-BR" sz="2200" dirty="0" smtClean="0">
                <a:latin typeface="+mn-lt"/>
              </a:rPr>
              <a:t>Emergência.</a:t>
            </a:r>
            <a:endParaRPr lang="pt-BR" sz="2200" b="1" dirty="0" smtClean="0">
              <a:latin typeface="+mn-lt"/>
            </a:endParaRP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+mn-lt"/>
              </a:rPr>
              <a:t>Efeito</a:t>
            </a:r>
            <a:r>
              <a:rPr lang="pt-BR" sz="2200" b="1" dirty="0">
                <a:latin typeface="+mn-lt"/>
              </a:rPr>
              <a:t>: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 smtClean="0">
                <a:latin typeface="+mn-lt"/>
              </a:rPr>
              <a:t>Apropriação de despesas não financiáveis no valor </a:t>
            </a:r>
            <a:r>
              <a:rPr lang="pt-BR" sz="2200" dirty="0">
                <a:latin typeface="+mn-lt"/>
              </a:rPr>
              <a:t>de </a:t>
            </a:r>
            <a:r>
              <a:rPr lang="pt-BR" sz="2200" b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pt-BR" sz="2200" b="1" dirty="0">
                <a:solidFill>
                  <a:srgbClr val="FF0000"/>
                </a:solidFill>
                <a:latin typeface="+mn-lt"/>
              </a:rPr>
              <a:t>$ 65.627.001,66</a:t>
            </a:r>
            <a:r>
              <a:rPr lang="pt-BR" sz="2200" b="1" dirty="0" smtClean="0">
                <a:solidFill>
                  <a:srgbClr val="FF0000"/>
                </a:solidFill>
                <a:latin typeface="+mn-lt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2200" b="1" dirty="0">
                <a:latin typeface="+mn-lt"/>
              </a:rPr>
              <a:t>Recomendações da Auditoria à UGP</a:t>
            </a:r>
            <a:r>
              <a:rPr lang="pt-BR" sz="2200" b="1" dirty="0" smtClean="0">
                <a:latin typeface="+mn-lt"/>
              </a:rPr>
              <a:t>:</a:t>
            </a:r>
            <a:endParaRPr lang="pt-BR" sz="2200" b="1" dirty="0">
              <a:latin typeface="+mn-lt"/>
            </a:endParaRPr>
          </a:p>
          <a:p>
            <a:pPr marL="457200" indent="-457200" algn="just">
              <a:spcAft>
                <a:spcPts val="1200"/>
              </a:spcAft>
              <a:buFont typeface="+mj-lt"/>
              <a:buAutoNum type="alphaLcParenR"/>
            </a:pPr>
            <a:r>
              <a:rPr lang="pt-BR" sz="2200" dirty="0">
                <a:latin typeface="+mn-lt"/>
              </a:rPr>
              <a:t>solicitar manifestação da SESA acerca dos motivos que a levaram a considerar como atendida a inclusão de cláusula específica de combate à corrupção e fraude, quando não a tinha incluído;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lphaLcParenR"/>
            </a:pPr>
            <a:r>
              <a:rPr lang="pt-BR" sz="2200" dirty="0">
                <a:latin typeface="+mn-lt"/>
              </a:rPr>
              <a:t>excluir da base de dados do Projeto o valor de R$ 65.627.001,66 referente às despesas em questão, cujos Editais e respectivos contratos não continham cláusulas específicas de combate à corrupção e fraude</a:t>
            </a:r>
            <a:r>
              <a:rPr lang="pt-BR" sz="2200" dirty="0" smtClean="0">
                <a:latin typeface="+mn-lt"/>
              </a:rPr>
              <a:t>.</a:t>
            </a:r>
            <a:endParaRPr lang="pt-BR" sz="22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7725637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4067944" y="11113"/>
            <a:ext cx="50760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UNIDADE DE GERENCIAMENTO DO PROJETO - UGP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CONTATOS DOS COORDENADORES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7" name="CaixaDeTexto 17"/>
          <p:cNvSpPr txBox="1"/>
          <p:nvPr/>
        </p:nvSpPr>
        <p:spPr>
          <a:xfrm>
            <a:off x="269403" y="751344"/>
            <a:ext cx="413808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0"/>
            <a:r>
              <a:rPr lang="pt-BR" sz="24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MAURO JOSÉ CORBELLINI</a:t>
            </a:r>
            <a:endParaRPr lang="pt-BR" sz="2400" b="1" dirty="0">
              <a:solidFill>
                <a:srgbClr val="005A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Coordenador </a:t>
            </a:r>
            <a:r>
              <a:rPr lang="pt-B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Geral </a:t>
            </a:r>
            <a:endParaRPr lang="pt-BR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Unidade de Gerenciamento do Projeto</a:t>
            </a:r>
          </a:p>
          <a:p>
            <a:pPr lvl="0"/>
            <a:r>
              <a:rPr lang="pt-BR" b="1" dirty="0">
                <a:solidFill>
                  <a:prstClr val="black"/>
                </a:solidFill>
                <a:latin typeface="+mj-lt"/>
              </a:rPr>
              <a:t>m</a:t>
            </a:r>
            <a:r>
              <a:rPr lang="pt-BR" b="1" dirty="0" smtClean="0">
                <a:solidFill>
                  <a:prstClr val="black"/>
                </a:solidFill>
                <a:latin typeface="+mj-lt"/>
              </a:rPr>
              <a:t>auro.corbellini@sepl.pr.gov.br</a:t>
            </a:r>
            <a:endParaRPr lang="pt-BR" b="1" dirty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pt-BR" b="1" dirty="0">
                <a:solidFill>
                  <a:prstClr val="black"/>
                </a:solidFill>
                <a:latin typeface="+mj-lt"/>
              </a:rPr>
              <a:t>Tel.: </a:t>
            </a:r>
            <a:r>
              <a:rPr lang="pt-BR" b="1" dirty="0" smtClean="0">
                <a:solidFill>
                  <a:prstClr val="black"/>
                </a:solidFill>
                <a:latin typeface="+mj-lt"/>
              </a:rPr>
              <a:t>3313-6283</a:t>
            </a:r>
          </a:p>
          <a:p>
            <a:pPr lvl="0"/>
            <a:endParaRPr lang="pt-BR" b="1" dirty="0" smtClean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pt-BR" sz="2400" b="1" dirty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NESTOR BRAGAGNOLO</a:t>
            </a:r>
          </a:p>
          <a:p>
            <a:pPr lvl="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Coordenador Adjunto</a:t>
            </a:r>
          </a:p>
          <a:p>
            <a:pPr lvl="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Unidade de Gerenciamento do Projeto</a:t>
            </a:r>
          </a:p>
          <a:p>
            <a:pPr lvl="0"/>
            <a:r>
              <a:rPr lang="pt-BR" b="1" dirty="0" smtClean="0">
                <a:solidFill>
                  <a:prstClr val="black"/>
                </a:solidFill>
                <a:latin typeface="+mj-lt"/>
              </a:rPr>
              <a:t>nestor@sepl.pr.gov.br</a:t>
            </a:r>
            <a:endParaRPr lang="pt-BR" b="1" dirty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pt-BR" b="1" dirty="0">
                <a:solidFill>
                  <a:prstClr val="black"/>
                </a:solidFill>
                <a:latin typeface="+mj-lt"/>
              </a:rPr>
              <a:t>Tel.: </a:t>
            </a:r>
            <a:r>
              <a:rPr lang="pt-BR" b="1" dirty="0" smtClean="0">
                <a:solidFill>
                  <a:prstClr val="black"/>
                </a:solidFill>
                <a:latin typeface="+mj-lt"/>
              </a:rPr>
              <a:t>3313-6294</a:t>
            </a:r>
            <a:endParaRPr lang="pt-BR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b="1" dirty="0" smtClean="0">
              <a:solidFill>
                <a:srgbClr val="005A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24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TOBIAS DE FREITAS PRANDO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Coordenador Financeiro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Unidade de Gerenciamento do Projeto</a:t>
            </a:r>
          </a:p>
          <a:p>
            <a:r>
              <a:rPr lang="pt-BR" b="1" dirty="0" smtClean="0">
                <a:latin typeface="+mj-lt"/>
              </a:rPr>
              <a:t>tobiasprando@sepl.pr.gov.br</a:t>
            </a:r>
          </a:p>
          <a:p>
            <a:r>
              <a:rPr lang="pt-BR" b="1" dirty="0" smtClean="0">
                <a:latin typeface="+mj-lt"/>
              </a:rPr>
              <a:t>Tel.: 3313-6289</a:t>
            </a:r>
            <a:endParaRPr lang="pt-BR" sz="2400" dirty="0">
              <a:latin typeface="+mj-lt"/>
            </a:endParaRPr>
          </a:p>
        </p:txBody>
      </p:sp>
      <p:sp>
        <p:nvSpPr>
          <p:cNvPr id="15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0544709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483768" y="11113"/>
            <a:ext cx="66602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PROJETO MULTISSETORIAL PARA O DESENVOLVIMENTO DO PARANÁ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OBJETIVO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  <p:sp>
        <p:nvSpPr>
          <p:cNvPr id="3" name="Retângulo 2"/>
          <p:cNvSpPr/>
          <p:nvPr/>
        </p:nvSpPr>
        <p:spPr>
          <a:xfrm>
            <a:off x="342155" y="1501808"/>
            <a:ext cx="8514557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sz="2200" b="1" dirty="0" smtClean="0">
                <a:latin typeface="+mj-lt"/>
              </a:rPr>
              <a:t>Acordo de Empréstimo Nº 8201 – BR: </a:t>
            </a:r>
            <a:r>
              <a:rPr lang="pt-BR" sz="2200" dirty="0">
                <a:latin typeface="+mj-lt"/>
              </a:rPr>
              <a:t>f</a:t>
            </a:r>
            <a:r>
              <a:rPr lang="pt-BR" sz="2200" dirty="0" smtClean="0">
                <a:latin typeface="+mj-lt"/>
              </a:rPr>
              <a:t>irmado entre o Estado do Paraná e o Banco Mundial em 12/12/2013.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t-BR" sz="22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sz="2200" b="1" dirty="0" smtClean="0">
                <a:latin typeface="+mj-lt"/>
              </a:rPr>
              <a:t>Objetivo: </a:t>
            </a:r>
            <a:r>
              <a:rPr lang="pt-BR" sz="2200" dirty="0" smtClean="0">
                <a:latin typeface="+mj-lt"/>
              </a:rPr>
              <a:t>tornar </a:t>
            </a:r>
            <a:r>
              <a:rPr lang="pt-BR" sz="2200" dirty="0">
                <a:latin typeface="+mj-lt"/>
              </a:rPr>
              <a:t>mais justo e ambientalmente sustentável o acesso a oportunidades de desenvolvimento econômico e humano, por meio da modernização da gestão do setor público e da gestão da receita no Estado do Paraná.</a:t>
            </a:r>
          </a:p>
        </p:txBody>
      </p:sp>
    </p:spTree>
    <p:extLst>
      <p:ext uri="{BB962C8B-B14F-4D97-AF65-F5344CB8AC3E}">
        <p14:creationId xmlns:p14="http://schemas.microsoft.com/office/powerpoint/2010/main" val="27847047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FONTES DE RECURSOS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032132"/>
              </p:ext>
            </p:extLst>
          </p:nvPr>
        </p:nvGraphicFramePr>
        <p:xfrm>
          <a:off x="755576" y="1772816"/>
          <a:ext cx="7645478" cy="197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200"/>
                <a:gridCol w="2284785"/>
                <a:gridCol w="2548493"/>
              </a:tblGrid>
              <a:tr h="72104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FONTE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(US$)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PROPORÇÃO</a:t>
                      </a:r>
                      <a:r>
                        <a:rPr lang="pt-BR" baseline="0" dirty="0" smtClean="0"/>
                        <a:t> (</a:t>
                      </a:r>
                      <a:r>
                        <a:rPr lang="pt-BR" dirty="0" smtClean="0"/>
                        <a:t>%)</a:t>
                      </a:r>
                      <a:endParaRPr lang="pt-BR" dirty="0"/>
                    </a:p>
                  </a:txBody>
                  <a:tcPr anchor="ctr"/>
                </a:tc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CONTRAPARTIDA</a:t>
                      </a:r>
                      <a:r>
                        <a:rPr lang="pt-BR" baseline="0" dirty="0" smtClean="0"/>
                        <a:t> - ESTADO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364,114,777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50,99%</a:t>
                      </a:r>
                      <a:endParaRPr lang="pt-BR" dirty="0"/>
                    </a:p>
                  </a:txBody>
                  <a:tcPr/>
                </a:tc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FINANCIAMENTO</a:t>
                      </a:r>
                      <a:r>
                        <a:rPr lang="pt-BR" baseline="0" dirty="0" smtClean="0"/>
                        <a:t> - BIRD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350,000,000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49,01%</a:t>
                      </a:r>
                      <a:endParaRPr lang="pt-BR" dirty="0"/>
                    </a:p>
                  </a:txBody>
                  <a:tcPr/>
                </a:tc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714,114,777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100,00%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88279"/>
              </p:ext>
            </p:extLst>
          </p:nvPr>
        </p:nvGraphicFramePr>
        <p:xfrm>
          <a:off x="755576" y="4220122"/>
          <a:ext cx="7645478" cy="72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5478"/>
              </a:tblGrid>
              <a:tr h="7210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pt-BR" dirty="0" smtClean="0"/>
                        <a:t>PRAZO DE EXECUÇÃO: </a:t>
                      </a:r>
                      <a:r>
                        <a:rPr lang="pt-BR" baseline="0" dirty="0" smtClean="0"/>
                        <a:t>4 ANOS </a:t>
                      </a:r>
                      <a:r>
                        <a:rPr lang="pt-BR" sz="1800" dirty="0" smtClean="0"/>
                        <a:t>A PARTIR ASSINATURA CONTRATO </a:t>
                      </a:r>
                    </a:p>
                    <a:p>
                      <a:pPr algn="ctr">
                        <a:defRPr/>
                      </a:pPr>
                      <a:r>
                        <a:rPr lang="pt-BR" sz="1800" dirty="0" smtClean="0">
                          <a:solidFill>
                            <a:schemeClr val="bg1"/>
                          </a:solidFill>
                        </a:rPr>
                        <a:t>(DE 12/12/2013 ATÉ 30/11/2017)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3350191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CATEGORIAS DO PROJETO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150873"/>
              </p:ext>
            </p:extLst>
          </p:nvPr>
        </p:nvGraphicFramePr>
        <p:xfrm>
          <a:off x="539552" y="1988840"/>
          <a:ext cx="8101137" cy="194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5220817"/>
              </a:tblGrid>
              <a:tr h="8262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CATEGORIAS / VALOR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 DA CATEGORIA</a:t>
                      </a:r>
                      <a:endParaRPr lang="pt-BR" dirty="0"/>
                    </a:p>
                  </a:txBody>
                  <a:tcPr anchor="ctr"/>
                </a:tc>
              </a:tr>
              <a:tr h="478695">
                <a:tc>
                  <a:txBody>
                    <a:bodyPr/>
                    <a:lstStyle/>
                    <a:p>
                      <a:r>
                        <a:rPr lang="pt-BR" dirty="0" smtClean="0"/>
                        <a:t>Categoria 1 / US$ 314.12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Reembolso –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err="1" smtClean="0"/>
                        <a:t>PGEs</a:t>
                      </a:r>
                      <a:r>
                        <a:rPr lang="pt-BR" dirty="0" smtClean="0"/>
                        <a:t> relativos ao Componente 1</a:t>
                      </a:r>
                    </a:p>
                  </a:txBody>
                  <a:tcPr/>
                </a:tc>
              </a:tr>
              <a:tr h="478695">
                <a:tc>
                  <a:txBody>
                    <a:bodyPr/>
                    <a:lstStyle/>
                    <a:p>
                      <a:r>
                        <a:rPr lang="pt-BR" dirty="0" smtClean="0"/>
                        <a:t>Categoria 2 / US$ 35.00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Adiantamento</a:t>
                      </a:r>
                      <a:r>
                        <a:rPr lang="pt-BR" baseline="0" dirty="0" smtClean="0"/>
                        <a:t> – Despesas vinculadas ao Componente 2 (Assistência Técnica)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99613"/>
              </p:ext>
            </p:extLst>
          </p:nvPr>
        </p:nvGraphicFramePr>
        <p:xfrm>
          <a:off x="594842" y="4365104"/>
          <a:ext cx="7995502" cy="41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5502"/>
              </a:tblGrid>
              <a:tr h="41774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COMISSÃO</a:t>
                      </a:r>
                      <a:r>
                        <a:rPr lang="pt-BR" sz="1600" baseline="0" dirty="0" smtClean="0"/>
                        <a:t> INICIAL DE US$ 875,000.00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868621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75857" y="11113"/>
            <a:ext cx="58681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EMPRÉSTIMOS PARA INVESTIMENTOS DO BIRD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SWAP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18071"/>
              </p:ext>
            </p:extLst>
          </p:nvPr>
        </p:nvGraphicFramePr>
        <p:xfrm>
          <a:off x="971600" y="1124744"/>
          <a:ext cx="7200800" cy="87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</a:tblGrid>
              <a:tr h="879872">
                <a:tc>
                  <a:txBody>
                    <a:bodyPr/>
                    <a:lstStyle/>
                    <a:p>
                      <a:pPr algn="ctr"/>
                      <a:r>
                        <a:rPr lang="pt-BR" i="1" dirty="0" smtClean="0"/>
                        <a:t>SECTOR WIDE APPROACH PROGRAM</a:t>
                      </a:r>
                      <a:r>
                        <a:rPr lang="pt-BR" i="1" baseline="0" dirty="0" smtClean="0"/>
                        <a:t> – </a:t>
                      </a:r>
                      <a:r>
                        <a:rPr lang="pt-BR" i="1" baseline="0" dirty="0" err="1" smtClean="0"/>
                        <a:t>SWAp</a:t>
                      </a:r>
                      <a:endParaRPr lang="pt-BR" i="1" baseline="0" dirty="0" smtClean="0"/>
                    </a:p>
                    <a:p>
                      <a:pPr algn="ctr"/>
                      <a:r>
                        <a:rPr lang="pt-BR" baseline="0" dirty="0" smtClean="0"/>
                        <a:t>(PROGRAMA COM ENFORQUE SETORIAL AMPLO)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23527" y="2420888"/>
            <a:ext cx="8533185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+mj-lt"/>
              </a:rPr>
              <a:t>“Um </a:t>
            </a:r>
            <a:r>
              <a:rPr lang="pt-BR" sz="2000" dirty="0">
                <a:latin typeface="+mj-lt"/>
              </a:rPr>
              <a:t>Programa </a:t>
            </a:r>
            <a:r>
              <a:rPr lang="pt-BR" sz="2000" dirty="0" smtClean="0">
                <a:latin typeface="+mj-lt"/>
              </a:rPr>
              <a:t>com Enfoque Setorial Amplo (</a:t>
            </a:r>
            <a:r>
              <a:rPr lang="pt-BR" sz="2000" dirty="0" err="1" smtClean="0">
                <a:latin typeface="+mj-lt"/>
              </a:rPr>
              <a:t>SWAp</a:t>
            </a:r>
            <a:r>
              <a:rPr lang="pt-BR" sz="2000" dirty="0" smtClean="0">
                <a:latin typeface="+mj-lt"/>
              </a:rPr>
              <a:t>) serve para apoiar um programa local que se move na direção do uso dos sistemas de seu estado e/ou seu país.”</a:t>
            </a:r>
            <a:endParaRPr lang="pt-BR" sz="2000" dirty="0">
              <a:latin typeface="+mj-lt"/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6572054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75857" y="11113"/>
            <a:ext cx="58681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>
                <a:solidFill>
                  <a:schemeClr val="bg1"/>
                </a:solidFill>
              </a:rPr>
              <a:t>DECRETO Nº </a:t>
            </a:r>
            <a:r>
              <a:rPr lang="pt-BR" sz="1600" b="1" dirty="0" smtClean="0">
                <a:solidFill>
                  <a:schemeClr val="bg1"/>
                </a:solidFill>
              </a:rPr>
              <a:t>5.133/2012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50825" y="929194"/>
            <a:ext cx="860588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200" dirty="0">
                <a:latin typeface="+mj-lt"/>
              </a:rPr>
              <a:t>DECRETO ESTADUAL nº 5.133/2012: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latin typeface="+mj-lt"/>
              </a:rPr>
              <a:t>Institui o Projeto Multissetorial para o Desenvolvimento do Paraná;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latin typeface="+mj-lt"/>
              </a:rPr>
              <a:t>Define as iniciativas previstas no Plano Plurianual 2012-2015 e os respectivos </a:t>
            </a:r>
            <a:r>
              <a:rPr lang="pt-BR" sz="2200" dirty="0" smtClean="0">
                <a:latin typeface="+mj-lt"/>
              </a:rPr>
              <a:t>executores.</a:t>
            </a:r>
            <a:endParaRPr lang="pt-BR" sz="2200" dirty="0">
              <a:latin typeface="+mj-lt"/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2884584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75857" y="11113"/>
            <a:ext cx="58681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>
                <a:solidFill>
                  <a:schemeClr val="bg1"/>
                </a:solidFill>
              </a:rPr>
              <a:t>DECRETO Nº </a:t>
            </a:r>
            <a:r>
              <a:rPr lang="pt-BR" sz="1600" b="1" dirty="0" smtClean="0">
                <a:solidFill>
                  <a:schemeClr val="bg1"/>
                </a:solidFill>
              </a:rPr>
              <a:t>6.269/2012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31767"/>
              </p:ext>
            </p:extLst>
          </p:nvPr>
        </p:nvGraphicFramePr>
        <p:xfrm>
          <a:off x="250825" y="786408"/>
          <a:ext cx="8605887" cy="105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5887"/>
              </a:tblGrid>
              <a:tr h="1058416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Regulamenta a Lei Estadual n° 17.030, de 21 de dezembro de 2011, que autorizou o Poder Executivo a contratar operação de crédito externo, junto ao Banco Internacional para Reconstrução e Desenvolvimento – BIRD.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0825" y="2132856"/>
            <a:ext cx="8605887" cy="3265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dirty="0">
                <a:latin typeface="+mj-lt"/>
              </a:rPr>
              <a:t>Art. </a:t>
            </a:r>
            <a:r>
              <a:rPr lang="pt-BR" dirty="0" smtClean="0">
                <a:latin typeface="+mj-lt"/>
              </a:rPr>
              <a:t>1º:</a:t>
            </a:r>
            <a:endParaRPr lang="pt-BR" dirty="0">
              <a:latin typeface="+mj-lt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dirty="0" smtClean="0">
                <a:latin typeface="+mj-lt"/>
              </a:rPr>
              <a:t>§ </a:t>
            </a:r>
            <a:r>
              <a:rPr lang="pt-BR" dirty="0">
                <a:latin typeface="+mj-lt"/>
              </a:rPr>
              <a:t>1º Para efeito deste Decreto, o Projeto de Abordagem Setorial </a:t>
            </a:r>
            <a:r>
              <a:rPr lang="pt-BR" dirty="0" smtClean="0">
                <a:latin typeface="+mj-lt"/>
              </a:rPr>
              <a:t>ampla será </a:t>
            </a:r>
            <a:r>
              <a:rPr lang="pt-BR" dirty="0">
                <a:latin typeface="+mj-lt"/>
              </a:rPr>
              <a:t>também denominado por sua forma original “Sector </a:t>
            </a:r>
            <a:r>
              <a:rPr lang="pt-BR" dirty="0" err="1">
                <a:latin typeface="+mj-lt"/>
              </a:rPr>
              <a:t>Wide</a:t>
            </a:r>
            <a:r>
              <a:rPr lang="pt-BR" dirty="0">
                <a:latin typeface="+mj-lt"/>
              </a:rPr>
              <a:t> Approach </a:t>
            </a:r>
            <a:r>
              <a:rPr lang="pt-BR" dirty="0" smtClean="0">
                <a:latin typeface="+mj-lt"/>
              </a:rPr>
              <a:t>Project – </a:t>
            </a:r>
            <a:r>
              <a:rPr lang="pt-BR" dirty="0" err="1">
                <a:latin typeface="+mj-lt"/>
              </a:rPr>
              <a:t>SWAp</a:t>
            </a:r>
            <a:r>
              <a:rPr lang="pt-BR" dirty="0" smtClean="0">
                <a:latin typeface="+mj-lt"/>
              </a:rPr>
              <a:t>”.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dirty="0" smtClean="0">
                <a:latin typeface="+mj-lt"/>
              </a:rPr>
              <a:t>§ </a:t>
            </a:r>
            <a:r>
              <a:rPr lang="pt-BR" dirty="0">
                <a:latin typeface="+mj-lt"/>
              </a:rPr>
              <a:t>2° Os recursos provenientes do reembolso referente ao </a:t>
            </a:r>
            <a:r>
              <a:rPr lang="pt-BR" dirty="0" smtClean="0">
                <a:latin typeface="+mj-lt"/>
              </a:rPr>
              <a:t>Componente 1 </a:t>
            </a:r>
            <a:r>
              <a:rPr lang="pt-BR" dirty="0">
                <a:latin typeface="+mj-lt"/>
              </a:rPr>
              <a:t>do </a:t>
            </a:r>
            <a:r>
              <a:rPr lang="pt-BR" dirty="0" err="1">
                <a:latin typeface="+mj-lt"/>
              </a:rPr>
              <a:t>SWAp</a:t>
            </a:r>
            <a:r>
              <a:rPr lang="pt-BR" dirty="0">
                <a:latin typeface="+mj-lt"/>
              </a:rPr>
              <a:t> serão depositados diretamente na conta do Tesouro do Estado e </a:t>
            </a:r>
            <a:r>
              <a:rPr lang="pt-BR" dirty="0" smtClean="0">
                <a:latin typeface="+mj-lt"/>
              </a:rPr>
              <a:t>sua aplicação </a:t>
            </a:r>
            <a:r>
              <a:rPr lang="pt-BR" dirty="0">
                <a:latin typeface="+mj-lt"/>
              </a:rPr>
              <a:t>será vinculada às ações de Programas de Gastos Elegíveis, na forma </a:t>
            </a:r>
            <a:r>
              <a:rPr lang="pt-BR" dirty="0" smtClean="0">
                <a:latin typeface="+mj-lt"/>
              </a:rPr>
              <a:t>do anexo </a:t>
            </a:r>
            <a:r>
              <a:rPr lang="pt-BR" dirty="0">
                <a:latin typeface="+mj-lt"/>
              </a:rPr>
              <a:t>ao presente decreto e outros programas constantes do Plano Plurianual </a:t>
            </a:r>
            <a:r>
              <a:rPr lang="pt-BR" dirty="0" smtClean="0">
                <a:latin typeface="+mj-lt"/>
              </a:rPr>
              <a:t>2012 - </a:t>
            </a:r>
            <a:r>
              <a:rPr lang="pt-BR" dirty="0">
                <a:latin typeface="+mj-lt"/>
              </a:rPr>
              <a:t>2015.</a:t>
            </a: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6315895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ESTRUTURA DO PROJETO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761387"/>
              </p:ext>
            </p:extLst>
          </p:nvPr>
        </p:nvGraphicFramePr>
        <p:xfrm>
          <a:off x="2051720" y="750347"/>
          <a:ext cx="5040560" cy="5798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Planilha" r:id="rId5" imgW="4562545" imgH="5248260" progId="Excel.Sheet.8">
                  <p:embed/>
                </p:oleObj>
              </mc:Choice>
              <mc:Fallback>
                <p:oleObj name="Planilha" r:id="rId5" imgW="4562545" imgH="5248260" progId="Excel.Sheet.8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750347"/>
                        <a:ext cx="5040560" cy="5798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09/12/2015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4645488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15293</TotalTime>
  <Words>1673</Words>
  <Application>Microsoft Office PowerPoint</Application>
  <PresentationFormat>Apresentação na tela (4:3)</PresentationFormat>
  <Paragraphs>262</Paragraphs>
  <Slides>26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8" baseType="lpstr">
      <vt:lpstr>Tema do Office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Fabricio Miyagima</dc:creator>
  <cp:lastModifiedBy>Tobias de Freitas Prando</cp:lastModifiedBy>
  <cp:revision>1076</cp:revision>
  <cp:lastPrinted>2014-01-24T18:34:52Z</cp:lastPrinted>
  <dcterms:created xsi:type="dcterms:W3CDTF">2011-02-02T00:44:26Z</dcterms:created>
  <dcterms:modified xsi:type="dcterms:W3CDTF">2015-12-08T10:59:58Z</dcterms:modified>
</cp:coreProperties>
</file>