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57" r:id="rId2"/>
    <p:sldId id="258" r:id="rId3"/>
    <p:sldId id="335" r:id="rId4"/>
    <p:sldId id="336" r:id="rId5"/>
    <p:sldId id="262" r:id="rId6"/>
    <p:sldId id="312" r:id="rId7"/>
    <p:sldId id="317" r:id="rId8"/>
    <p:sldId id="311" r:id="rId9"/>
    <p:sldId id="299" r:id="rId10"/>
    <p:sldId id="264" r:id="rId11"/>
    <p:sldId id="265" r:id="rId12"/>
    <p:sldId id="355" r:id="rId13"/>
    <p:sldId id="356" r:id="rId14"/>
    <p:sldId id="357" r:id="rId15"/>
    <p:sldId id="263" r:id="rId16"/>
    <p:sldId id="358" r:id="rId17"/>
    <p:sldId id="359" r:id="rId18"/>
    <p:sldId id="326" r:id="rId19"/>
    <p:sldId id="327" r:id="rId20"/>
    <p:sldId id="360" r:id="rId21"/>
    <p:sldId id="337" r:id="rId22"/>
    <p:sldId id="320" r:id="rId23"/>
    <p:sldId id="361" r:id="rId24"/>
    <p:sldId id="321" r:id="rId25"/>
    <p:sldId id="362" r:id="rId26"/>
    <p:sldId id="363" r:id="rId27"/>
    <p:sldId id="364" r:id="rId28"/>
    <p:sldId id="365" r:id="rId29"/>
    <p:sldId id="328" r:id="rId30"/>
    <p:sldId id="366" r:id="rId31"/>
    <p:sldId id="367" r:id="rId32"/>
    <p:sldId id="369" r:id="rId33"/>
    <p:sldId id="370" r:id="rId34"/>
    <p:sldId id="382" r:id="rId35"/>
    <p:sldId id="286" r:id="rId36"/>
    <p:sldId id="372" r:id="rId37"/>
    <p:sldId id="331" r:id="rId38"/>
    <p:sldId id="371" r:id="rId39"/>
    <p:sldId id="329" r:id="rId40"/>
    <p:sldId id="333" r:id="rId41"/>
    <p:sldId id="334" r:id="rId42"/>
    <p:sldId id="332" r:id="rId43"/>
    <p:sldId id="375" r:id="rId44"/>
    <p:sldId id="373" r:id="rId45"/>
    <p:sldId id="374" r:id="rId46"/>
    <p:sldId id="376" r:id="rId47"/>
    <p:sldId id="377" r:id="rId48"/>
    <p:sldId id="378" r:id="rId49"/>
    <p:sldId id="379" r:id="rId50"/>
    <p:sldId id="380" r:id="rId51"/>
    <p:sldId id="338" r:id="rId52"/>
    <p:sldId id="368" r:id="rId53"/>
    <p:sldId id="295" r:id="rId54"/>
    <p:sldId id="297" r:id="rId55"/>
    <p:sldId id="381" r:id="rId5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403" autoAdjust="0"/>
    <p:restoredTop sz="94660"/>
  </p:normalViewPr>
  <p:slideViewPr>
    <p:cSldViewPr>
      <p:cViewPr>
        <p:scale>
          <a:sx n="70" d="100"/>
          <a:sy n="70" d="100"/>
        </p:scale>
        <p:origin x="-115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AFD021-93BC-4F0C-9ADA-862E25E771BD}" type="doc">
      <dgm:prSet loTypeId="urn:microsoft.com/office/officeart/2005/8/layout/process1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pt-BR"/>
        </a:p>
      </dgm:t>
    </dgm:pt>
    <dgm:pt modelId="{6E4A34C7-55D2-4AAC-B9BD-8F04E2D3A9F3}">
      <dgm:prSet phldrT="[Texto]"/>
      <dgm:spPr>
        <a:solidFill>
          <a:schemeClr val="accent2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dirty="0" smtClean="0"/>
            <a:t>Ação no Programa de Acordo com MOP</a:t>
          </a:r>
        </a:p>
      </dgm:t>
    </dgm:pt>
    <dgm:pt modelId="{9431EE9B-1377-421C-B735-562F2E525D6F}" type="parTrans" cxnId="{EBB47C65-76F6-431E-98CB-1C03178B192E}">
      <dgm:prSet/>
      <dgm:spPr/>
      <dgm:t>
        <a:bodyPr/>
        <a:lstStyle/>
        <a:p>
          <a:endParaRPr lang="pt-BR"/>
        </a:p>
      </dgm:t>
    </dgm:pt>
    <dgm:pt modelId="{53268B33-DE43-4B89-AC78-BAF7ADCF877D}" type="sibTrans" cxnId="{EBB47C65-76F6-431E-98CB-1C03178B192E}">
      <dgm:prSet/>
      <dgm:spPr>
        <a:solidFill>
          <a:schemeClr val="bg2">
            <a:lumMod val="9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pt-BR"/>
        </a:p>
      </dgm:t>
    </dgm:pt>
    <dgm:pt modelId="{7C85A8AD-FEFF-42B5-BFEF-4C63D8753196}">
      <dgm:prSet phldrT="[Texto]"/>
      <dgm:spPr>
        <a:solidFill>
          <a:schemeClr val="bg2">
            <a:lumMod val="2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dirty="0" smtClean="0"/>
            <a:t>Licitação : segundo Diretrizes de Aquisição BIRD</a:t>
          </a:r>
          <a:endParaRPr lang="pt-BR" dirty="0"/>
        </a:p>
      </dgm:t>
    </dgm:pt>
    <dgm:pt modelId="{2F48200B-B398-45F4-8914-06E4F1BA9D1B}" type="parTrans" cxnId="{CE516FA0-F15A-4BB2-AE0A-7D668F5F1AC0}">
      <dgm:prSet/>
      <dgm:spPr/>
      <dgm:t>
        <a:bodyPr/>
        <a:lstStyle/>
        <a:p>
          <a:endParaRPr lang="pt-BR"/>
        </a:p>
      </dgm:t>
    </dgm:pt>
    <dgm:pt modelId="{EC781060-9F0C-4136-A6DF-D13CD82BD501}" type="sibTrans" cxnId="{CE516FA0-F15A-4BB2-AE0A-7D668F5F1AC0}">
      <dgm:prSet/>
      <dgm:spPr>
        <a:solidFill>
          <a:schemeClr val="bg2">
            <a:lumMod val="9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pt-BR"/>
        </a:p>
      </dgm:t>
    </dgm:pt>
    <dgm:pt modelId="{C06EB6FC-4ECE-4949-BFB3-A2394C7723ED}">
      <dgm:prSet phldrT="[Texto]"/>
      <dgm:spPr/>
      <dgm:t>
        <a:bodyPr/>
        <a:lstStyle/>
        <a:p>
          <a:r>
            <a:rPr lang="pt-BR" dirty="0" smtClean="0"/>
            <a:t>Edital acordado com o BIRD, contendo Cláusula antifraude e anticorrupção</a:t>
          </a:r>
          <a:endParaRPr lang="pt-BR" dirty="0"/>
        </a:p>
      </dgm:t>
    </dgm:pt>
    <dgm:pt modelId="{812D41A9-4093-4827-AE93-32FB7A9BCCBE}" type="parTrans" cxnId="{3E02A05C-CA54-4976-BC3C-66053344DD79}">
      <dgm:prSet/>
      <dgm:spPr/>
      <dgm:t>
        <a:bodyPr/>
        <a:lstStyle/>
        <a:p>
          <a:endParaRPr lang="pt-BR"/>
        </a:p>
      </dgm:t>
    </dgm:pt>
    <dgm:pt modelId="{FF99F077-E959-49E1-93F3-EE4B105E24F3}" type="sibTrans" cxnId="{3E02A05C-CA54-4976-BC3C-66053344DD79}">
      <dgm:prSet/>
      <dgm:spPr/>
      <dgm:t>
        <a:bodyPr/>
        <a:lstStyle/>
        <a:p>
          <a:endParaRPr lang="pt-BR"/>
        </a:p>
      </dgm:t>
    </dgm:pt>
    <dgm:pt modelId="{8B3F4D00-6196-4292-A51A-FDD650486662}">
      <dgm:prSet phldrT="[Texto]"/>
      <dgm:spPr>
        <a:solidFill>
          <a:schemeClr val="accent3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b="1" dirty="0" smtClean="0">
              <a:solidFill>
                <a:schemeClr val="accent3">
                  <a:lumMod val="50000"/>
                </a:schemeClr>
              </a:solidFill>
            </a:rPr>
            <a:t>Ação reconhecida pelo BIRD</a:t>
          </a:r>
          <a:endParaRPr lang="pt-BR" b="1" dirty="0">
            <a:solidFill>
              <a:schemeClr val="accent3">
                <a:lumMod val="50000"/>
              </a:schemeClr>
            </a:solidFill>
          </a:endParaRPr>
        </a:p>
      </dgm:t>
    </dgm:pt>
    <dgm:pt modelId="{682F591C-4AA4-4221-9406-CE1BE596CFB0}" type="parTrans" cxnId="{C53049F0-FC29-4345-B6A0-B941227F8E39}">
      <dgm:prSet/>
      <dgm:spPr/>
      <dgm:t>
        <a:bodyPr/>
        <a:lstStyle/>
        <a:p>
          <a:endParaRPr lang="pt-BR"/>
        </a:p>
      </dgm:t>
    </dgm:pt>
    <dgm:pt modelId="{23FF7EF3-7EAB-4258-AA3A-30562FA03D38}" type="sibTrans" cxnId="{C53049F0-FC29-4345-B6A0-B941227F8E39}">
      <dgm:prSet/>
      <dgm:spPr/>
      <dgm:t>
        <a:bodyPr/>
        <a:lstStyle/>
        <a:p>
          <a:endParaRPr lang="pt-BR"/>
        </a:p>
      </dgm:t>
    </dgm:pt>
    <dgm:pt modelId="{F449AF3C-CCCC-4F39-82DD-322F300BA919}" type="pres">
      <dgm:prSet presAssocID="{40AFD021-93BC-4F0C-9ADA-862E25E771B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48F6B22-E75F-48CC-A63F-E15442A36447}" type="pres">
      <dgm:prSet presAssocID="{6E4A34C7-55D2-4AAC-B9BD-8F04E2D3A9F3}" presName="node" presStyleLbl="node1" presStyleIdx="0" presStyleCnt="4" custLinFactNeighborX="2537" custLinFactNeighborY="-60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133E3A9-EE61-43FF-AD9E-3E4E4984506E}" type="pres">
      <dgm:prSet presAssocID="{53268B33-DE43-4B89-AC78-BAF7ADCF877D}" presName="sibTrans" presStyleLbl="sibTrans2D1" presStyleIdx="0" presStyleCnt="3"/>
      <dgm:spPr/>
      <dgm:t>
        <a:bodyPr/>
        <a:lstStyle/>
        <a:p>
          <a:endParaRPr lang="pt-BR"/>
        </a:p>
      </dgm:t>
    </dgm:pt>
    <dgm:pt modelId="{CA1F01D9-0B1A-4404-88A7-1C4993090CCD}" type="pres">
      <dgm:prSet presAssocID="{53268B33-DE43-4B89-AC78-BAF7ADCF877D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9633591A-C248-4300-97DD-52B0FDC9745B}" type="pres">
      <dgm:prSet presAssocID="{7C85A8AD-FEFF-42B5-BFEF-4C63D8753196}" presName="node" presStyleLbl="node1" presStyleIdx="1" presStyleCnt="4" custLinFactNeighborX="-1698" custLinFactNeighborY="-60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A94553-1C1F-4D7D-A371-549A4A64BC1E}" type="pres">
      <dgm:prSet presAssocID="{EC781060-9F0C-4136-A6DF-D13CD82BD501}" presName="sibTrans" presStyleLbl="sibTrans2D1" presStyleIdx="1" presStyleCnt="3"/>
      <dgm:spPr/>
      <dgm:t>
        <a:bodyPr/>
        <a:lstStyle/>
        <a:p>
          <a:endParaRPr lang="pt-BR"/>
        </a:p>
      </dgm:t>
    </dgm:pt>
    <dgm:pt modelId="{70515FDE-4DE3-4F3D-A79A-B933F78FC564}" type="pres">
      <dgm:prSet presAssocID="{EC781060-9F0C-4136-A6DF-D13CD82BD501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44DE9E09-F90A-4466-B53B-FBA7F054060F}" type="pres">
      <dgm:prSet presAssocID="{C06EB6FC-4ECE-4949-BFB3-A2394C7723ED}" presName="node" presStyleLbl="node1" presStyleIdx="2" presStyleCnt="4" custLinFactNeighborX="1232" custLinFactNeighborY="-60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42847C3-24CA-4444-B6D3-53A02DDFB9AE}" type="pres">
      <dgm:prSet presAssocID="{FF99F077-E959-49E1-93F3-EE4B105E24F3}" presName="sibTrans" presStyleLbl="sibTrans2D1" presStyleIdx="2" presStyleCnt="3" custAng="20445207" custLinFactNeighborX="-5364" custLinFactNeighborY="-95122"/>
      <dgm:spPr/>
      <dgm:t>
        <a:bodyPr/>
        <a:lstStyle/>
        <a:p>
          <a:endParaRPr lang="pt-BR"/>
        </a:p>
      </dgm:t>
    </dgm:pt>
    <dgm:pt modelId="{E70F305D-94E2-4900-9EBA-8BBA59979BEE}" type="pres">
      <dgm:prSet presAssocID="{FF99F077-E959-49E1-93F3-EE4B105E24F3}" presName="connectorText" presStyleLbl="sibTrans2D1" presStyleIdx="2" presStyleCnt="3"/>
      <dgm:spPr/>
      <dgm:t>
        <a:bodyPr/>
        <a:lstStyle/>
        <a:p>
          <a:endParaRPr lang="pt-BR"/>
        </a:p>
      </dgm:t>
    </dgm:pt>
    <dgm:pt modelId="{7B4EE78C-D9F7-482B-B765-EA137BACB88E}" type="pres">
      <dgm:prSet presAssocID="{8B3F4D00-6196-4292-A51A-FDD650486662}" presName="node" presStyleLbl="node1" presStyleIdx="3" presStyleCnt="4" custScaleY="178468" custLinFactNeighborX="-7223" custLinFactNeighborY="3725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83FF1E8-CD39-4A5A-B533-D792BCA6B3C7}" type="presOf" srcId="{40AFD021-93BC-4F0C-9ADA-862E25E771BD}" destId="{F449AF3C-CCCC-4F39-82DD-322F300BA919}" srcOrd="0" destOrd="0" presId="urn:microsoft.com/office/officeart/2005/8/layout/process1"/>
    <dgm:cxn modelId="{8598A98A-C0DD-48FD-AA56-48A16229AEF5}" type="presOf" srcId="{C06EB6FC-4ECE-4949-BFB3-A2394C7723ED}" destId="{44DE9E09-F90A-4466-B53B-FBA7F054060F}" srcOrd="0" destOrd="0" presId="urn:microsoft.com/office/officeart/2005/8/layout/process1"/>
    <dgm:cxn modelId="{D76F8CDF-4077-4AA7-902C-E2463976DFE2}" type="presOf" srcId="{FF99F077-E959-49E1-93F3-EE4B105E24F3}" destId="{E70F305D-94E2-4900-9EBA-8BBA59979BEE}" srcOrd="1" destOrd="0" presId="urn:microsoft.com/office/officeart/2005/8/layout/process1"/>
    <dgm:cxn modelId="{FF3B6650-3DBE-4DA1-9008-8D928FF50526}" type="presOf" srcId="{7C85A8AD-FEFF-42B5-BFEF-4C63D8753196}" destId="{9633591A-C248-4300-97DD-52B0FDC9745B}" srcOrd="0" destOrd="0" presId="urn:microsoft.com/office/officeart/2005/8/layout/process1"/>
    <dgm:cxn modelId="{3E02A05C-CA54-4976-BC3C-66053344DD79}" srcId="{40AFD021-93BC-4F0C-9ADA-862E25E771BD}" destId="{C06EB6FC-4ECE-4949-BFB3-A2394C7723ED}" srcOrd="2" destOrd="0" parTransId="{812D41A9-4093-4827-AE93-32FB7A9BCCBE}" sibTransId="{FF99F077-E959-49E1-93F3-EE4B105E24F3}"/>
    <dgm:cxn modelId="{13DBDCD2-53D2-415F-A134-17959B15F918}" type="presOf" srcId="{53268B33-DE43-4B89-AC78-BAF7ADCF877D}" destId="{CA1F01D9-0B1A-4404-88A7-1C4993090CCD}" srcOrd="1" destOrd="0" presId="urn:microsoft.com/office/officeart/2005/8/layout/process1"/>
    <dgm:cxn modelId="{E7F92AC1-AAD5-4088-A3D3-CCACC071651A}" type="presOf" srcId="{6E4A34C7-55D2-4AAC-B9BD-8F04E2D3A9F3}" destId="{148F6B22-E75F-48CC-A63F-E15442A36447}" srcOrd="0" destOrd="0" presId="urn:microsoft.com/office/officeart/2005/8/layout/process1"/>
    <dgm:cxn modelId="{EBB47C65-76F6-431E-98CB-1C03178B192E}" srcId="{40AFD021-93BC-4F0C-9ADA-862E25E771BD}" destId="{6E4A34C7-55D2-4AAC-B9BD-8F04E2D3A9F3}" srcOrd="0" destOrd="0" parTransId="{9431EE9B-1377-421C-B735-562F2E525D6F}" sibTransId="{53268B33-DE43-4B89-AC78-BAF7ADCF877D}"/>
    <dgm:cxn modelId="{C53049F0-FC29-4345-B6A0-B941227F8E39}" srcId="{40AFD021-93BC-4F0C-9ADA-862E25E771BD}" destId="{8B3F4D00-6196-4292-A51A-FDD650486662}" srcOrd="3" destOrd="0" parTransId="{682F591C-4AA4-4221-9406-CE1BE596CFB0}" sibTransId="{23FF7EF3-7EAB-4258-AA3A-30562FA03D38}"/>
    <dgm:cxn modelId="{46FC7933-191D-4461-ADF3-239BB1F8CBA6}" type="presOf" srcId="{8B3F4D00-6196-4292-A51A-FDD650486662}" destId="{7B4EE78C-D9F7-482B-B765-EA137BACB88E}" srcOrd="0" destOrd="0" presId="urn:microsoft.com/office/officeart/2005/8/layout/process1"/>
    <dgm:cxn modelId="{26A8A833-99F6-4E2F-B1EF-3A53FB4C07F9}" type="presOf" srcId="{FF99F077-E959-49E1-93F3-EE4B105E24F3}" destId="{E42847C3-24CA-4444-B6D3-53A02DDFB9AE}" srcOrd="0" destOrd="0" presId="urn:microsoft.com/office/officeart/2005/8/layout/process1"/>
    <dgm:cxn modelId="{F29C77CB-5976-40C0-A033-C763F0A201B8}" type="presOf" srcId="{EC781060-9F0C-4136-A6DF-D13CD82BD501}" destId="{70515FDE-4DE3-4F3D-A79A-B933F78FC564}" srcOrd="1" destOrd="0" presId="urn:microsoft.com/office/officeart/2005/8/layout/process1"/>
    <dgm:cxn modelId="{0C1F1B02-E798-4D83-BB11-8E9C84F17541}" type="presOf" srcId="{53268B33-DE43-4B89-AC78-BAF7ADCF877D}" destId="{5133E3A9-EE61-43FF-AD9E-3E4E4984506E}" srcOrd="0" destOrd="0" presId="urn:microsoft.com/office/officeart/2005/8/layout/process1"/>
    <dgm:cxn modelId="{CE516FA0-F15A-4BB2-AE0A-7D668F5F1AC0}" srcId="{40AFD021-93BC-4F0C-9ADA-862E25E771BD}" destId="{7C85A8AD-FEFF-42B5-BFEF-4C63D8753196}" srcOrd="1" destOrd="0" parTransId="{2F48200B-B398-45F4-8914-06E4F1BA9D1B}" sibTransId="{EC781060-9F0C-4136-A6DF-D13CD82BD501}"/>
    <dgm:cxn modelId="{039000E4-BEB9-42CF-9005-ECB13C86DE9B}" type="presOf" srcId="{EC781060-9F0C-4136-A6DF-D13CD82BD501}" destId="{BCA94553-1C1F-4D7D-A371-549A4A64BC1E}" srcOrd="0" destOrd="0" presId="urn:microsoft.com/office/officeart/2005/8/layout/process1"/>
    <dgm:cxn modelId="{8401785F-25BD-4A08-BA4E-443AFA0546CE}" type="presParOf" srcId="{F449AF3C-CCCC-4F39-82DD-322F300BA919}" destId="{148F6B22-E75F-48CC-A63F-E15442A36447}" srcOrd="0" destOrd="0" presId="urn:microsoft.com/office/officeart/2005/8/layout/process1"/>
    <dgm:cxn modelId="{D4437E06-6CB3-44D7-8D21-B7DDB18274C0}" type="presParOf" srcId="{F449AF3C-CCCC-4F39-82DD-322F300BA919}" destId="{5133E3A9-EE61-43FF-AD9E-3E4E4984506E}" srcOrd="1" destOrd="0" presId="urn:microsoft.com/office/officeart/2005/8/layout/process1"/>
    <dgm:cxn modelId="{367D1A9C-AA14-4763-9F37-6BF109F252BB}" type="presParOf" srcId="{5133E3A9-EE61-43FF-AD9E-3E4E4984506E}" destId="{CA1F01D9-0B1A-4404-88A7-1C4993090CCD}" srcOrd="0" destOrd="0" presId="urn:microsoft.com/office/officeart/2005/8/layout/process1"/>
    <dgm:cxn modelId="{25F5728F-2147-47C4-BCD4-F758FBFFB150}" type="presParOf" srcId="{F449AF3C-CCCC-4F39-82DD-322F300BA919}" destId="{9633591A-C248-4300-97DD-52B0FDC9745B}" srcOrd="2" destOrd="0" presId="urn:microsoft.com/office/officeart/2005/8/layout/process1"/>
    <dgm:cxn modelId="{7CC231F8-C206-4719-9455-0DE563054BB1}" type="presParOf" srcId="{F449AF3C-CCCC-4F39-82DD-322F300BA919}" destId="{BCA94553-1C1F-4D7D-A371-549A4A64BC1E}" srcOrd="3" destOrd="0" presId="urn:microsoft.com/office/officeart/2005/8/layout/process1"/>
    <dgm:cxn modelId="{75A834FA-D204-487E-9A0E-77AD25D4A417}" type="presParOf" srcId="{BCA94553-1C1F-4D7D-A371-549A4A64BC1E}" destId="{70515FDE-4DE3-4F3D-A79A-B933F78FC564}" srcOrd="0" destOrd="0" presId="urn:microsoft.com/office/officeart/2005/8/layout/process1"/>
    <dgm:cxn modelId="{FD33BB86-DC0E-4E4B-B799-0CAFCD1DDB51}" type="presParOf" srcId="{F449AF3C-CCCC-4F39-82DD-322F300BA919}" destId="{44DE9E09-F90A-4466-B53B-FBA7F054060F}" srcOrd="4" destOrd="0" presId="urn:microsoft.com/office/officeart/2005/8/layout/process1"/>
    <dgm:cxn modelId="{07F6CBC1-FD60-4F3C-A18A-942A087208C3}" type="presParOf" srcId="{F449AF3C-CCCC-4F39-82DD-322F300BA919}" destId="{E42847C3-24CA-4444-B6D3-53A02DDFB9AE}" srcOrd="5" destOrd="0" presId="urn:microsoft.com/office/officeart/2005/8/layout/process1"/>
    <dgm:cxn modelId="{5D776195-D17A-4FC7-8936-BEF302EEC132}" type="presParOf" srcId="{E42847C3-24CA-4444-B6D3-53A02DDFB9AE}" destId="{E70F305D-94E2-4900-9EBA-8BBA59979BEE}" srcOrd="0" destOrd="0" presId="urn:microsoft.com/office/officeart/2005/8/layout/process1"/>
    <dgm:cxn modelId="{7C559EA8-503F-408A-900E-B59744119AA3}" type="presParOf" srcId="{F449AF3C-CCCC-4F39-82DD-322F300BA919}" destId="{7B4EE78C-D9F7-482B-B765-EA137BACB88E}" srcOrd="6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762EF77-8EDA-47D7-A473-EC32DFB50CF0}" type="datetimeFigureOut">
              <a:rPr lang="pt-BR"/>
              <a:pPr>
                <a:defRPr/>
              </a:pPr>
              <a:t>15/2/2016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50CDA6F-A32C-49B8-B841-0B549A34DEE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536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556F21-9DDA-42D1-BF72-3273731EFE9B}" type="slidenum">
              <a:rPr 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379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4CCA18-8AD8-4D25-8989-84E71EC579E2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EB8476-4348-4FD0-A740-BE2A320F696B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789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0FAD4D-7DC0-4675-A4C5-9A24EF84C5B5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993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D118EB-64C7-4FE7-9006-6708B839F2BB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4198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DAF54B-2A9C-4716-97DD-5482EB6407D6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4403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19FBB7-164F-41F3-B9F0-B9F1D400D495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4608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9069CC-918A-41C2-9667-8C98B53C20BD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4813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9792BC-9639-409C-958D-7B4A4E5E9188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5017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74CCF7-CB97-4085-8502-B069E940674E}" type="slidenum">
              <a:rPr 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5222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3EFC7E-A6F1-48F1-B222-FE2A662EA8B0}" type="slidenum">
              <a:rPr 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741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E0451B-4B39-41A1-9FAB-A4633832CC8D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5427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12B759-B919-4C06-B727-E99377573F50}" type="slidenum">
              <a:rPr 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5632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B1A145-CD60-4EF1-B644-7EA2359CAC73}" type="slidenum">
              <a:rPr 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5837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8A357E-F38C-4B25-913B-515247ECEE55}" type="slidenum">
              <a:rPr 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6041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0418B3-0FA2-4EA5-91B4-F9671A1FAB46}" type="slidenum">
              <a:rPr 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6246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782A9D-8489-44BA-A5C3-DC4ECB1A4230}" type="slidenum">
              <a:rPr 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6451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618E73-0114-4DC0-B20F-864609F28E5A}" type="slidenum">
              <a:rPr 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6656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CA2709-4229-4A9F-B50A-AE51F6C8E7BB}" type="slidenum">
              <a:rPr 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6861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25602E-2A2E-4BBC-B47B-A5460338D9E5}" type="slidenum">
              <a:rPr 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7065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CFD700-C7C4-42C9-96D6-6300F72BC591}" type="slidenum">
              <a:rPr 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727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39C434-2F07-4703-B700-C85CA0BA567E}" type="slidenum">
              <a:rPr 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945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0ABE6C-70C7-48C7-9620-D934EE9A91F0}" type="slidenum">
              <a:rPr 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7475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BADF7F-9DBB-406C-BE4E-F80FB0C59587}" type="slidenum">
              <a:rPr 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7680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6736A1-D62E-4BDF-8C9D-7C120B20FB61}" type="slidenum">
              <a:rPr 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7885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3079A-1B68-4012-B48E-505090EE38CE}" type="slidenum">
              <a:rPr 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8089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F979D4-98DC-42D2-824A-8EC2A6E8AC9C}" type="slidenum">
              <a:rPr 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8294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2A5311-7D08-48C1-BC3E-7E56E51B98D5}" type="slidenum">
              <a:rPr 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8499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BDEEC2-A54E-4E9F-A94A-920FBB959E33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8704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BB4665-DCDD-46D0-8AC3-213B430C5A3C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8909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0301F4-0516-4447-A652-6CB72406489F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9113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6A0866-0BC9-4A02-BE36-F9138BA8B5E4}" type="slidenum">
              <a:rPr 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9318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88E121-1F82-4720-B8D2-B274E3D041D5}" type="slidenum">
              <a:rPr 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15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AB48E1-2484-47D4-BD37-163441E8A01F}" type="slidenum">
              <a:rPr 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9523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E80C18-5153-4512-95CE-76BB0B6082CD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pt-B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9728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1DED64-552C-489B-A896-A8231CC0FBE6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pt-B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9933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E20E56-C181-46E4-9B4C-6098404948C5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pt-B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0137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1CEA34-CB3E-459E-92ED-0F1EF4002D0D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pt-B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0342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0889F4-53B4-489C-A522-6D8F7A541979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pt-B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0547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517E76-55F6-4FF9-A91D-01FB9D440A79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pt-B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0752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8B52D0-BFEE-4AFD-91DF-E776C61F2A68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pt-B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0957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30EF12-D221-4E57-8A6B-4476053AAA96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pt-B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1161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617093-678C-4957-BB57-C9FEC29FA674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pt-B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1366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320901-724E-49CA-B3D4-745927FA2E63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355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AAC2EE-7CC4-41C1-8F08-492808113215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1571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55EB53-C2AF-4D42-85FD-EA89D0D0F612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pt-B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1776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71DA6E-470D-451A-BFDA-C0E8F97B9580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pt-B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1981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3C7B44-8234-44F1-9325-DAE58563D847}" type="slidenum">
              <a:rPr 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2185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75303E-152E-40B6-B975-4EEA68921DBE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pt-B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239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34AD25-EDAD-4E3E-A61B-02FF70EEF3E9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pt-B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2595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88EF42-E1BE-4EBE-9877-1ED409F61F79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560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977F1F-5AAC-4D05-836E-DDDB5471D94D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765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ECCDE1-5BDD-43FB-9E53-51021CB01CE1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969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345230-01B1-418B-9DF4-E865317E656A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174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E3A463-B83C-48F3-BB8B-C070BEB9E222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40DB3-C9B3-4777-B49A-4203EAD10318}" type="datetimeFigureOut">
              <a:rPr lang="pt-BR"/>
              <a:pPr>
                <a:defRPr/>
              </a:pPr>
              <a:t>15/2/2016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3277D-2ED8-4FE8-9F44-1D575D2E9B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EE493-64C1-42EE-A519-9E5CE7983300}" type="datetimeFigureOut">
              <a:rPr lang="pt-BR"/>
              <a:pPr>
                <a:defRPr/>
              </a:pPr>
              <a:t>15/2/2016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3D348-50F3-4641-AD1C-CA39BDDBFCE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933BA-3C61-468A-9707-F474BBD9FF78}" type="datetimeFigureOut">
              <a:rPr lang="pt-BR"/>
              <a:pPr>
                <a:defRPr/>
              </a:pPr>
              <a:t>15/2/2016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0CE53-81BC-4120-BCCC-A19852A61E5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B0528-6101-4A1C-8223-473995F9101B}" type="datetimeFigureOut">
              <a:rPr lang="pt-BR"/>
              <a:pPr>
                <a:defRPr/>
              </a:pPr>
              <a:t>15/2/2016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67E93-728D-4E9C-A161-D48350EC25C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22110-719C-4F28-94C3-8DF0501A1FD7}" type="datetimeFigureOut">
              <a:rPr lang="pt-BR"/>
              <a:pPr>
                <a:defRPr/>
              </a:pPr>
              <a:t>15/2/2016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0EBD6-A313-4FB8-B028-AABB84B2784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DA0DF-CF18-4668-94C5-733EEE403755}" type="datetimeFigureOut">
              <a:rPr lang="pt-BR"/>
              <a:pPr>
                <a:defRPr/>
              </a:pPr>
              <a:t>15/2/2016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C43C9-6A92-4D92-9982-A8CC241417D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F8CC3-66CE-4308-818E-6CD2E2E4DBDA}" type="datetimeFigureOut">
              <a:rPr lang="pt-BR"/>
              <a:pPr>
                <a:defRPr/>
              </a:pPr>
              <a:t>15/2/2016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99F9D-4A6D-4C40-9447-BE0F4254DCD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8F097-EC23-4285-B229-410E178F15BD}" type="datetimeFigureOut">
              <a:rPr lang="pt-BR"/>
              <a:pPr>
                <a:defRPr/>
              </a:pPr>
              <a:t>15/2/2016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DD02A-85E4-45D4-B0D9-2EE984970A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58029-8965-4103-A54A-36F1768C8437}" type="datetimeFigureOut">
              <a:rPr lang="pt-BR"/>
              <a:pPr>
                <a:defRPr/>
              </a:pPr>
              <a:t>15/2/2016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2835C-F84F-454C-9AE2-C8B255EE439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0D0E4-E0B8-4D90-8CC7-E48C34399A9B}" type="datetimeFigureOut">
              <a:rPr lang="pt-BR"/>
              <a:pPr>
                <a:defRPr/>
              </a:pPr>
              <a:t>15/2/2016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190D3-F72D-4DED-BA8B-CC48E152BAF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7350A-A12F-424C-A21A-5E3270A5F283}" type="datetimeFigureOut">
              <a:rPr lang="pt-BR"/>
              <a:pPr>
                <a:defRPr/>
              </a:pPr>
              <a:t>15/2/2016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DC485-CFCA-403B-8AB2-C5DA691566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C387BD2-78A3-4B0C-97F4-A08570B347D0}" type="datetimeFigureOut">
              <a:rPr lang="pt-BR"/>
              <a:pPr>
                <a:defRPr/>
              </a:pPr>
              <a:t>15/2/2016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11D6F63-1B62-4F60-B08B-DA6AC0482A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268413"/>
            <a:ext cx="29368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CaixaDeTexto 2"/>
          <p:cNvSpPr txBox="1">
            <a:spLocks noChangeArrowheads="1"/>
          </p:cNvSpPr>
          <p:nvPr/>
        </p:nvSpPr>
        <p:spPr bwMode="auto">
          <a:xfrm>
            <a:off x="827088" y="4803775"/>
            <a:ext cx="82089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>
                <a:solidFill>
                  <a:srgbClr val="FFFFFF"/>
                </a:solidFill>
                <a:latin typeface="Calibri" pitchFamily="34" charset="0"/>
              </a:rPr>
              <a:t>SECRETARIA DE ESTADO DO PLANEJAMENTO E COORDENAÇÃO GERAL – SEPL</a:t>
            </a:r>
          </a:p>
          <a:p>
            <a:r>
              <a:rPr lang="pt-BR" sz="2000">
                <a:solidFill>
                  <a:srgbClr val="FFFFFF"/>
                </a:solidFill>
                <a:latin typeface="Calibri" pitchFamily="34" charset="0"/>
              </a:rPr>
              <a:t>Coordenação de Desenvolvimento Governamental – CDG </a:t>
            </a:r>
          </a:p>
          <a:p>
            <a:r>
              <a:rPr lang="pt-BR" sz="2000" b="1" i="1">
                <a:solidFill>
                  <a:srgbClr val="FFFFFF"/>
                </a:solidFill>
                <a:latin typeface="Calibri" pitchFamily="34" charset="0"/>
              </a:rPr>
              <a:t>Unidade de Gerenciamento do Projeto - UGP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713" y="6096000"/>
            <a:ext cx="8229600" cy="576263"/>
          </a:xfrm>
        </p:spPr>
        <p:txBody>
          <a:bodyPr rtlCol="0" anchor="t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PROJETO MULTISSETORIAL PARA O DESENVOLVIMENTO DO PARANÁ - BIRD</a:t>
            </a:r>
            <a:b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SECRETARIA DE ESTADO DO PLANEJAMENTO E COORDENAÇÃO GERAL – SEPL</a:t>
            </a:r>
            <a:b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UNIDADE DE GERENCIAMENTO DO PROJETO - UGP</a:t>
            </a:r>
            <a:endParaRPr lang="pt-BR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115888"/>
            <a:ext cx="8964612" cy="59055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FUNDAMENTAÇÃO LEGAL: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AQUISIÇÕES </a:t>
            </a:r>
            <a:r>
              <a:rPr lang="pt-BR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pt-B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ÂMBITO DO PROJETO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LEI Nº 8.666/93 – Art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42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- § 5º: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>
              <a:solidFill>
                <a:schemeClr val="bg1">
                  <a:lumMod val="9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Nas contratações com 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recursos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de 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financiamento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de organismo multilateral, 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poderão ser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admitidas condições, normas e procedimentos 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decorrentes de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acordos internacionais 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aprovados pelo Congresso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Nacional.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79388" y="5949950"/>
            <a:ext cx="8856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713" y="6096000"/>
            <a:ext cx="8229600" cy="576263"/>
          </a:xfrm>
        </p:spPr>
        <p:txBody>
          <a:bodyPr rtlCol="0" anchor="t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PROJETO MULTISSETORIAL PARA O DESENVOLVIMENTO DO PARANÁ - BIRD</a:t>
            </a:r>
            <a:b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SECRETARIA DE ESTADO DO PLANEJAMENTO E COORDENAÇÃO GERAL – SEPL</a:t>
            </a:r>
            <a:b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UNIDADE DE GERENCIAMENTO DO PROJETO - UGP</a:t>
            </a:r>
            <a:endParaRPr lang="pt-BR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3713" y="260350"/>
            <a:ext cx="8470900" cy="56896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000" dirty="0">
                <a:solidFill>
                  <a:schemeClr val="bg1">
                    <a:lumMod val="95000"/>
                  </a:schemeClr>
                </a:solidFill>
              </a:rPr>
              <a:t>FUNDAMENTAÇÃO LEGAL: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AQUISIÇÕES </a:t>
            </a:r>
            <a:r>
              <a:rPr lang="pt-BR" sz="3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ÂMBITO </a:t>
            </a:r>
            <a:r>
              <a:rPr lang="pt-BR" sz="3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PROJETO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LEI Nº 15.608/2007 – Art</a:t>
            </a:r>
            <a:r>
              <a:rPr lang="pt-BR" sz="3000" dirty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3º: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3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Na execução </a:t>
            </a:r>
            <a:r>
              <a:rPr lang="pt-BR" sz="3000" dirty="0">
                <a:solidFill>
                  <a:schemeClr val="bg1">
                    <a:lumMod val="95000"/>
                  </a:schemeClr>
                </a:solidFill>
              </a:rPr>
              <a:t>de projetos com recursos </a:t>
            </a: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de financiamento oriundo </a:t>
            </a:r>
            <a:r>
              <a:rPr lang="pt-BR" sz="3000" dirty="0">
                <a:solidFill>
                  <a:schemeClr val="bg1">
                    <a:lumMod val="95000"/>
                  </a:schemeClr>
                </a:solidFill>
              </a:rPr>
              <a:t>de </a:t>
            </a: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organismo multilateral </a:t>
            </a:r>
            <a:r>
              <a:rPr lang="pt-BR" sz="3000" dirty="0">
                <a:solidFill>
                  <a:schemeClr val="bg1">
                    <a:lumMod val="95000"/>
                  </a:schemeClr>
                </a:solidFill>
              </a:rPr>
              <a:t>de que o Brasil seja parte, </a:t>
            </a: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é </a:t>
            </a:r>
            <a:r>
              <a:rPr lang="pt-BR" sz="3000" dirty="0">
                <a:solidFill>
                  <a:schemeClr val="bg1">
                    <a:lumMod val="95000"/>
                  </a:schemeClr>
                </a:solidFill>
              </a:rPr>
              <a:t>facultada a adoção de normas próprias cuja observância conste, expressamente, como condição do respectivo </a:t>
            </a: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BR" sz="3000" dirty="0">
                <a:solidFill>
                  <a:schemeClr val="bg1">
                    <a:lumMod val="95000"/>
                  </a:schemeClr>
                </a:solidFill>
              </a:rPr>
              <a:t>contrato de </a:t>
            </a: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empréstimo</a:t>
            </a:r>
            <a:r>
              <a:rPr lang="pt-BR" sz="30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...</a:t>
            </a:r>
            <a:endParaRPr lang="pt-BR" sz="30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30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79388" y="5949950"/>
            <a:ext cx="8856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713" y="6096000"/>
            <a:ext cx="8229600" cy="576263"/>
          </a:xfrm>
        </p:spPr>
        <p:txBody>
          <a:bodyPr rtlCol="0" anchor="t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PROJETO MULTISSETORIAL PARA O DESENVOLVIMENTO DO PARANÁ - BIRD</a:t>
            </a:r>
            <a:b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SECRETARIA DE ESTADO DO PLANEJAMENTO E COORDENAÇÃO GERAL – SEPL</a:t>
            </a:r>
            <a:b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UNIDADE DE GERENCIAMENTO DO PROJETO - UGP</a:t>
            </a:r>
            <a:endParaRPr lang="pt-BR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850" y="260350"/>
            <a:ext cx="8640763" cy="5761038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000" dirty="0">
                <a:solidFill>
                  <a:schemeClr val="bg1">
                    <a:lumMod val="95000"/>
                  </a:schemeClr>
                </a:solidFill>
              </a:rPr>
              <a:t>FUNDAMENTAÇÃO LEGAL: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AQUISIÇÕES </a:t>
            </a:r>
            <a:r>
              <a:rPr lang="pt-BR" sz="3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pt-BR" sz="3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ÂMBITO DO PROJETO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LEI Nº 15.608/2007 – Art</a:t>
            </a:r>
            <a:r>
              <a:rPr lang="pt-BR" sz="3000" dirty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1º: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2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000" dirty="0">
                <a:solidFill>
                  <a:schemeClr val="bg1">
                    <a:lumMod val="95000"/>
                  </a:schemeClr>
                </a:solidFill>
              </a:rPr>
              <a:t>§ 3º. As organizações sociais e demais entidades de natureza privada, quando aplicarem recursos financeiros oriundos dos setores públicos, devem:</a:t>
            </a:r>
          </a:p>
          <a:p>
            <a:pPr marL="36000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I </a:t>
            </a:r>
            <a:r>
              <a:rPr lang="pt-BR" sz="3000" dirty="0">
                <a:solidFill>
                  <a:schemeClr val="bg1">
                    <a:lumMod val="95000"/>
                  </a:schemeClr>
                </a:solidFill>
              </a:rPr>
              <a:t>– promover a escrituração contábil, destacando em separado a fonte de recursos;</a:t>
            </a:r>
          </a:p>
          <a:p>
            <a:pPr marL="36000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II </a:t>
            </a:r>
            <a:r>
              <a:rPr lang="pt-BR" sz="3000" dirty="0">
                <a:solidFill>
                  <a:schemeClr val="bg1">
                    <a:lumMod val="95000"/>
                  </a:schemeClr>
                </a:solidFill>
              </a:rPr>
              <a:t>– promover aquisições e contratações com observância dos princípios desta lei;</a:t>
            </a:r>
          </a:p>
          <a:p>
            <a:pPr marL="36000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III </a:t>
            </a:r>
            <a:r>
              <a:rPr lang="pt-BR" sz="3000" dirty="0">
                <a:solidFill>
                  <a:schemeClr val="bg1">
                    <a:lumMod val="95000"/>
                  </a:schemeClr>
                </a:solidFill>
              </a:rPr>
              <a:t>– submeter-se ao controle de resultados definidos pelo repassador dos recursos, sem prejuízo da ação do Tribunal de Contas do Estado do Paraná.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30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30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79388" y="5949950"/>
            <a:ext cx="8856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713" y="6096000"/>
            <a:ext cx="8229600" cy="576263"/>
          </a:xfrm>
        </p:spPr>
        <p:txBody>
          <a:bodyPr rtlCol="0" anchor="t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PROJETO MULTISSETORIAL PARA O DESENVOLVIMENTO DO PARANÁ - BIRD</a:t>
            </a:r>
            <a:b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SECRETARIA DE ESTADO DO PLANEJAMENTO E COORDENAÇÃO GERAL – SEPL</a:t>
            </a:r>
            <a:b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UNIDADE DE GERENCIAMENTO DO PROJETO - UGP</a:t>
            </a:r>
            <a:endParaRPr lang="pt-BR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260350"/>
            <a:ext cx="8856662" cy="576103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000" dirty="0">
                <a:solidFill>
                  <a:schemeClr val="bg1">
                    <a:lumMod val="95000"/>
                  </a:schemeClr>
                </a:solidFill>
              </a:rPr>
              <a:t>FUNDAMENTAÇÃO LEGAL: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AQUISIÇÕES </a:t>
            </a:r>
            <a:r>
              <a:rPr lang="pt-BR" sz="3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pt-BR" sz="3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ÂMBITO DO PROJETO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LEI Nº 15.608/2007 – Art</a:t>
            </a:r>
            <a:r>
              <a:rPr lang="pt-BR" sz="3000" dirty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5º: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3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000" dirty="0">
                <a:solidFill>
                  <a:schemeClr val="bg1">
                    <a:lumMod val="95000"/>
                  </a:schemeClr>
                </a:solidFill>
              </a:rPr>
              <a:t>Art. 5º. A realização de contratos e convênios, subordinados a esta lei, está juridicamente condicionada</a:t>
            </a: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3000" dirty="0">
              <a:solidFill>
                <a:schemeClr val="bg1">
                  <a:lumMod val="95000"/>
                </a:schemeClr>
              </a:solidFill>
            </a:endParaRPr>
          </a:p>
          <a:p>
            <a:pPr marL="36000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I </a:t>
            </a:r>
            <a:r>
              <a:rPr lang="pt-BR" sz="3000" dirty="0">
                <a:solidFill>
                  <a:schemeClr val="bg1">
                    <a:lumMod val="95000"/>
                  </a:schemeClr>
                </a:solidFill>
              </a:rPr>
              <a:t>– aos princípios universais da isonomia e sustentabilidade ambiental</a:t>
            </a: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;</a:t>
            </a:r>
          </a:p>
          <a:p>
            <a:pPr marL="360000" indent="0"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000" dirty="0" smtClean="0">
                <a:solidFill>
                  <a:schemeClr val="bg1">
                    <a:lumMod val="95000"/>
                  </a:schemeClr>
                </a:solidFill>
              </a:rPr>
              <a:t>(continua)</a:t>
            </a:r>
            <a:endParaRPr lang="pt-BR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79388" y="5949950"/>
            <a:ext cx="8856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713" y="6096000"/>
            <a:ext cx="8229600" cy="576263"/>
          </a:xfrm>
        </p:spPr>
        <p:txBody>
          <a:bodyPr rtlCol="0" anchor="t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PROJETO MULTISSETORIAL PARA O DESENVOLVIMENTO DO PARANÁ - BIRD</a:t>
            </a:r>
            <a:b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SECRETARIA DE ESTADO DO PLANEJAMENTO E COORDENAÇÃO GERAL – SEPL</a:t>
            </a:r>
            <a:b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UNIDADE DE GERENCIAMENTO DO PROJETO - UGP</a:t>
            </a:r>
            <a:endParaRPr lang="pt-BR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260350"/>
            <a:ext cx="8856662" cy="5905500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000" dirty="0">
                <a:solidFill>
                  <a:schemeClr val="bg1">
                    <a:lumMod val="95000"/>
                  </a:schemeClr>
                </a:solidFill>
              </a:rPr>
              <a:t>FUNDAMENTAÇÃO LEGAL: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AQUISIÇÕES </a:t>
            </a:r>
            <a:r>
              <a:rPr lang="pt-BR" sz="3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pt-BR" sz="3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ÂMBITO DO PROJETO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LEI Nº 15.608/2007 – Art</a:t>
            </a:r>
            <a:r>
              <a:rPr lang="pt-BR" sz="3000" dirty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5º: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000" dirty="0" smtClean="0">
                <a:solidFill>
                  <a:schemeClr val="bg1">
                    <a:lumMod val="95000"/>
                  </a:schemeClr>
                </a:solidFill>
              </a:rPr>
              <a:t>(continuação)</a:t>
            </a:r>
            <a:endParaRPr lang="pt-BR" sz="22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36000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II </a:t>
            </a:r>
            <a:r>
              <a:rPr lang="pt-BR" sz="3000" dirty="0">
                <a:solidFill>
                  <a:schemeClr val="bg1">
                    <a:lumMod val="95000"/>
                  </a:schemeClr>
                </a:solidFill>
              </a:rPr>
              <a:t>– aos princípios reguladores da Administração Pública, tais como legalidade, finalidade, impessoalidade, publicidade, moralidade, eficiência, celeridade, economicidade, razoabilidade, proporcionalidade, devido processo legal e motivação dos atos;</a:t>
            </a:r>
          </a:p>
          <a:p>
            <a:pPr marL="36000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III </a:t>
            </a:r>
            <a:r>
              <a:rPr lang="pt-BR" sz="3000" dirty="0">
                <a:solidFill>
                  <a:schemeClr val="bg1">
                    <a:lumMod val="95000"/>
                  </a:schemeClr>
                </a:solidFill>
              </a:rPr>
              <a:t>– aos princípios inerentes às licitações de vinculação ao instrumento convocatório, justo preço e competitividade.</a:t>
            </a:r>
          </a:p>
          <a:p>
            <a:pPr marL="36000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Parágrafo </a:t>
            </a:r>
            <a:r>
              <a:rPr lang="pt-BR" sz="3000" dirty="0">
                <a:solidFill>
                  <a:schemeClr val="bg1">
                    <a:lumMod val="95000"/>
                  </a:schemeClr>
                </a:solidFill>
              </a:rPr>
              <a:t>único. Todos os procedimentos regulados por esta lei devem ter como objetivo a ampliação da disputa</a:t>
            </a: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pt-BR" sz="30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79388" y="5949950"/>
            <a:ext cx="8856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713" y="6096000"/>
            <a:ext cx="8229600" cy="576263"/>
          </a:xfrm>
        </p:spPr>
        <p:txBody>
          <a:bodyPr rtlCol="0" anchor="t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PROJETO MULTISSETORIAL PARA O DESENVOLVIMENTO DO PARANÁ - BIRD</a:t>
            </a:r>
            <a:b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SECRETARIA DE ESTADO DO PLANEJAMENTO E COORDENAÇÃO GERAL – SEPL</a:t>
            </a:r>
            <a:b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UNIDADE DE GERENCIAMENTO DO PROJETO - UGP</a:t>
            </a:r>
            <a:endParaRPr lang="pt-BR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3713" y="260350"/>
            <a:ext cx="8229600" cy="54006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FUNDAMENTAÇÃO LEGAL: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AQUISIÇÕES </a:t>
            </a:r>
            <a:r>
              <a:rPr lang="pt-BR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pt-B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ÂMBITO DO PROJETO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CONTRATO DE EMPRÉSTIMO – SEÇÃO III: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>
              <a:solidFill>
                <a:schemeClr val="bg1">
                  <a:lumMod val="95000"/>
                </a:schemeClr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Bens, Obras e Serviços: serão adquiridos de acordo com os requisitos das </a:t>
            </a:r>
            <a:r>
              <a:rPr lang="pt-BR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DIRETRIZES DE AQUISIÇÃO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79388" y="5949950"/>
            <a:ext cx="8856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713" y="6096000"/>
            <a:ext cx="8229600" cy="576263"/>
          </a:xfrm>
        </p:spPr>
        <p:txBody>
          <a:bodyPr rtlCol="0" anchor="t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PROJETO MULTISSETORIAL PARA O DESENVOLVIMENTO DO PARANÁ - BIRD</a:t>
            </a:r>
            <a:b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SECRETARIA DE ESTADO DO PLANEJAMENTO E COORDENAÇÃO GERAL – SEPL</a:t>
            </a:r>
            <a:b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UNIDADE DE GERENCIAMENTO DO PROJETO - UGP</a:t>
            </a:r>
            <a:endParaRPr lang="pt-BR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3713" y="260350"/>
            <a:ext cx="8229600" cy="54006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FUNDAMENTAÇÃO LEGAL: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AQUISIÇÕES </a:t>
            </a:r>
            <a:r>
              <a:rPr lang="pt-BR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pt-B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ÂMBITO DO PROJETO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Diretrizes para Aquisições de Bens, Obras e Serviços Técnicos Financiados por Empréstimos do BIRD e Créditos &amp; Doações da AID, pelos mutuários do Banco Mundial – edição 2011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200" dirty="0" smtClean="0">
                <a:solidFill>
                  <a:schemeClr val="bg1">
                    <a:lumMod val="95000"/>
                  </a:schemeClr>
                </a:solidFill>
              </a:rPr>
              <a:t>http</a:t>
            </a:r>
            <a:r>
              <a:rPr lang="pt-BR" sz="2200" dirty="0">
                <a:solidFill>
                  <a:schemeClr val="bg1">
                    <a:lumMod val="95000"/>
                  </a:schemeClr>
                </a:solidFill>
              </a:rPr>
              <a:t>://</a:t>
            </a:r>
            <a:r>
              <a:rPr lang="pt-BR" sz="2200" dirty="0" smtClean="0">
                <a:solidFill>
                  <a:schemeClr val="bg1">
                    <a:lumMod val="95000"/>
                  </a:schemeClr>
                </a:solidFill>
              </a:rPr>
              <a:t>siteresources.worldbank.org/BRAZILINPOREXTN/Resources/3817166-1242680408578/ATTD4Q6J.pdf</a:t>
            </a:r>
            <a:endParaRPr lang="pt-BR" sz="22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79388" y="5949950"/>
            <a:ext cx="8856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713" y="6096000"/>
            <a:ext cx="8229600" cy="576263"/>
          </a:xfrm>
        </p:spPr>
        <p:txBody>
          <a:bodyPr rtlCol="0" anchor="t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PROJETO MULTISSETORIAL PARA O DESENVOLVIMENTO DO PARANÁ - BIRD</a:t>
            </a:r>
            <a:b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SECRETARIA DE ESTADO DO PLANEJAMENTO E COORDENAÇÃO GERAL – SEPL</a:t>
            </a:r>
            <a:b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UNIDADE DE GERENCIAMENTO DO PROJETO - UGP</a:t>
            </a:r>
            <a:endParaRPr lang="pt-BR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3713" y="260350"/>
            <a:ext cx="8229600" cy="576103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FUNDAMENTAÇÃO LEGAL: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AQUISIÇÕES </a:t>
            </a:r>
            <a:r>
              <a:rPr lang="pt-BR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pt-B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ÂMBITO DO PROJETO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18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1.1  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Estas </a:t>
            </a:r>
            <a:r>
              <a:rPr lang="pt-B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Diretrizes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 têm como objetivo fornecer informações aos executores de projetos financiados,  no  todo  ou  em  parte,  por  um  empréstimo  do  BIRD ... e executado  pelo  beneficiário, acerca  das  políticas  que  regem  a  aquisição  de  bens  e  a contratação  de  obras  e  serviços  técnicos, necessários  para  a  execução  do  projeto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79388" y="5949950"/>
            <a:ext cx="8856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713" y="6096000"/>
            <a:ext cx="8229600" cy="576263"/>
          </a:xfrm>
        </p:spPr>
        <p:txBody>
          <a:bodyPr rtlCol="0" anchor="t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PROJETO MULTISSETORIAL PARA O DESENVOLVIMENTO DO PARANÁ - BIRD</a:t>
            </a:r>
            <a:b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SECRETARIA DE ESTADO DO PLANEJAMENTO E COORDENAÇÃO GERAL – SEPL</a:t>
            </a:r>
            <a:b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UNIDADE DE GERENCIAMENTO DO PROJETO - UGP</a:t>
            </a:r>
            <a:endParaRPr lang="pt-BR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404813"/>
            <a:ext cx="8856662" cy="5400675"/>
          </a:xfrm>
        </p:spPr>
        <p:txBody>
          <a:bodyPr rtlCol="0">
            <a:no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FUNDAMENTAÇÃO LEGAL: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AQUISIÇÕES NO ÂMBITO DO PROJETO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chemeClr val="bg1"/>
                </a:solidFill>
              </a:rPr>
              <a:t>As referências ao “Mutuário”‖abrangem os beneficiários do empréstimo que executem os referidos projetos e podem englobar também os </a:t>
            </a:r>
            <a:r>
              <a:rPr lang="pt-BR" dirty="0" err="1">
                <a:solidFill>
                  <a:schemeClr val="bg1"/>
                </a:solidFill>
              </a:rPr>
              <a:t>submutuários</a:t>
            </a:r>
            <a:r>
              <a:rPr lang="pt-BR" dirty="0">
                <a:solidFill>
                  <a:schemeClr val="bg1"/>
                </a:solidFill>
              </a:rPr>
              <a:t> ou as entidades executoras do projeto (nota </a:t>
            </a:r>
            <a:r>
              <a:rPr lang="pt-BR" dirty="0" smtClean="0">
                <a:solidFill>
                  <a:schemeClr val="bg1"/>
                </a:solidFill>
              </a:rPr>
              <a:t>no </a:t>
            </a:r>
            <a:r>
              <a:rPr lang="pt-BR" dirty="0">
                <a:solidFill>
                  <a:schemeClr val="bg1"/>
                </a:solidFill>
              </a:rPr>
              <a:t>item </a:t>
            </a:r>
            <a:r>
              <a:rPr lang="pt-BR" dirty="0" smtClean="0">
                <a:solidFill>
                  <a:schemeClr val="bg1"/>
                </a:solidFill>
              </a:rPr>
              <a:t>1.1 - 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Diretrizes</a:t>
            </a:r>
            <a:r>
              <a:rPr lang="pt-BR" dirty="0" smtClean="0">
                <a:solidFill>
                  <a:schemeClr val="bg1"/>
                </a:solidFill>
              </a:rPr>
              <a:t>).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07950" y="5949950"/>
            <a:ext cx="88566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713" y="6096000"/>
            <a:ext cx="8229600" cy="576263"/>
          </a:xfrm>
        </p:spPr>
        <p:txBody>
          <a:bodyPr rtlCol="0" anchor="t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PROJETO MULTISSETORIAL PARA O DESENVOLVIMENTO DO PARANÁ - BIRD</a:t>
            </a:r>
            <a:b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SECRETARIA DE ESTADO DO PLANEJAMENTO E COORDENAÇÃO GERAL – SEPL</a:t>
            </a:r>
            <a:b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UNIDADE DE GERENCIAMENTO DO PROJETO - UGP</a:t>
            </a:r>
            <a:endParaRPr lang="pt-BR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404813"/>
            <a:ext cx="8856662" cy="5545137"/>
          </a:xfrm>
        </p:spPr>
        <p:txBody>
          <a:bodyPr rtlCol="0">
            <a:no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FUNDAMENTAÇÃO LEGAL: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AQUISIÇÕES NO ÂMBITO DO </a:t>
            </a:r>
            <a:r>
              <a:rPr lang="pt-BR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solidFill>
                  <a:schemeClr val="bg1"/>
                </a:solidFill>
              </a:rPr>
              <a:t>Em </a:t>
            </a:r>
            <a:r>
              <a:rPr lang="pt-BR" dirty="0">
                <a:solidFill>
                  <a:schemeClr val="bg1"/>
                </a:solidFill>
              </a:rPr>
              <a:t>alguns casos, o Mutuário atua apenas como intermediário, sendo o projeto executado por outra agência ou entidade. Nestas 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Diretrizes</a:t>
            </a:r>
            <a:r>
              <a:rPr lang="pt-BR" dirty="0">
                <a:solidFill>
                  <a:schemeClr val="bg1"/>
                </a:solidFill>
              </a:rPr>
              <a:t>, as referências ao Mutuário abrangem essas agências e entidades, bem como os </a:t>
            </a:r>
            <a:r>
              <a:rPr lang="pt-BR" dirty="0" err="1">
                <a:solidFill>
                  <a:schemeClr val="bg1"/>
                </a:solidFill>
              </a:rPr>
              <a:t>Submutuários</a:t>
            </a:r>
            <a:r>
              <a:rPr lang="pt-BR" dirty="0">
                <a:solidFill>
                  <a:schemeClr val="bg1"/>
                </a:solidFill>
              </a:rPr>
              <a:t>, no contexto dos “repasses de empréstimos externos” (nota </a:t>
            </a:r>
            <a:r>
              <a:rPr lang="pt-BR" dirty="0" smtClean="0">
                <a:solidFill>
                  <a:schemeClr val="bg1"/>
                </a:solidFill>
              </a:rPr>
              <a:t>no </a:t>
            </a:r>
            <a:r>
              <a:rPr lang="pt-BR" dirty="0">
                <a:solidFill>
                  <a:schemeClr val="bg1"/>
                </a:solidFill>
              </a:rPr>
              <a:t>item </a:t>
            </a:r>
            <a:r>
              <a:rPr lang="pt-BR" dirty="0" smtClean="0">
                <a:solidFill>
                  <a:schemeClr val="bg1"/>
                </a:solidFill>
              </a:rPr>
              <a:t>1.2 - 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Diretrizes</a:t>
            </a:r>
            <a:r>
              <a:rPr lang="pt-BR" dirty="0" smtClean="0">
                <a:solidFill>
                  <a:schemeClr val="bg1"/>
                </a:solidFill>
              </a:rPr>
              <a:t>).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07950" y="6021388"/>
            <a:ext cx="88566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713" y="6096000"/>
            <a:ext cx="8229600" cy="576263"/>
          </a:xfrm>
        </p:spPr>
        <p:txBody>
          <a:bodyPr rtlCol="0" anchor="t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PROJETO MULTISSETORIAL PARA O DESENVOLVIMENTO DO PARANÁ - BIRD</a:t>
            </a:r>
            <a:b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SECRETARIA DE ESTADO DO PLANEJAMENTO E COORDENAÇÃO GERAL – SEPL</a:t>
            </a:r>
            <a:b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UNIDADE DE GERENCIAMENTO DO PROJETO - UGP</a:t>
            </a:r>
            <a:endParaRPr lang="pt-BR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908050"/>
            <a:ext cx="8229600" cy="489743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OBJETIVO DA APRESENTAÇÃO: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Apresentar as normas de licitação que regem a execução dos Programas Rede Mãe Paranaense e Rede de Urgência e Emergência no âmbito do Acordo de Empréstimo 8201-BR, referente 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ao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Projeto 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Multissetorial para o Desenvolvimento do Paraná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– Banco Mundial.</a:t>
            </a:r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79388" y="5949950"/>
            <a:ext cx="8856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713" y="6096000"/>
            <a:ext cx="8229600" cy="576263"/>
          </a:xfrm>
        </p:spPr>
        <p:txBody>
          <a:bodyPr rtlCol="0" anchor="t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PROJETO MULTISSETORIAL PARA O DESENVOLVIMENTO DO PARANÁ - BIRD</a:t>
            </a:r>
            <a:b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SECRETARIA DE ESTADO DO PLANEJAMENTO E COORDENAÇÃO GERAL – SEPL</a:t>
            </a:r>
            <a:b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UNIDADE DE GERENCIAMENTO DO PROJETO - UGP</a:t>
            </a:r>
            <a:endParaRPr lang="pt-BR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404813"/>
            <a:ext cx="8856662" cy="5545137"/>
          </a:xfrm>
        </p:spPr>
        <p:txBody>
          <a:bodyPr rtlCol="0">
            <a:no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FUNDAMENTAÇÃO LEGAL: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AQUISIÇÕES NO ÂMBITO DO </a:t>
            </a:r>
            <a:r>
              <a:rPr lang="pt-BR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Diretrizes:</a:t>
            </a:r>
            <a:endParaRPr lang="pt-BR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Executores se equivalem a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mutuário.</a:t>
            </a:r>
            <a:endParaRPr lang="pt-BR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07950" y="6021388"/>
            <a:ext cx="88566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713" y="6096000"/>
            <a:ext cx="8229600" cy="576263"/>
          </a:xfrm>
        </p:spPr>
        <p:txBody>
          <a:bodyPr rtlCol="0" anchor="t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PROJETO MULTISSETORIAL PARA O DESENVOLVIMENTO DO PARANÁ - BIRD</a:t>
            </a:r>
            <a:b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SECRETARIA DE ESTADO DO PLANEJAMENTO E COORDENAÇÃO GERAL – SEPL</a:t>
            </a:r>
            <a:b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UNIDADE DE GERENCIAMENTO DO PROJETO - UGP</a:t>
            </a:r>
            <a:endParaRPr lang="pt-BR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908050"/>
            <a:ext cx="8229600" cy="489743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2. 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ARRANJOS DE IMPLEMENTAÇÃO </a:t>
            </a:r>
            <a:r>
              <a:rPr lang="pt-BR" dirty="0">
                <a:solidFill>
                  <a:prstClr val="white">
                    <a:lumMod val="95000"/>
                  </a:prstClr>
                </a:solidFill>
              </a:rPr>
              <a:t>DO PROJETO</a:t>
            </a:r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79388" y="5949950"/>
            <a:ext cx="8856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713" y="6096000"/>
            <a:ext cx="8229600" cy="576263"/>
          </a:xfrm>
        </p:spPr>
        <p:txBody>
          <a:bodyPr rtlCol="0" anchor="t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PROJETO MULTISSETORIAL PARA O DESENVOLVIMENTO DO PARANÁ - BIRD</a:t>
            </a:r>
            <a:b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SECRETARIA DE ESTADO DO PLANEJAMENTO E COORDENAÇÃO GERAL – SEPL</a:t>
            </a:r>
            <a:b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UNIDADE DE GERENCIAMENTO DO PROJETO - UGP</a:t>
            </a:r>
            <a:endParaRPr lang="pt-BR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750" y="549275"/>
            <a:ext cx="8496300" cy="525621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ARRANJOS DE </a:t>
            </a:r>
            <a:r>
              <a:rPr lang="pt-BR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IMPLEMENTAÇÃO </a:t>
            </a:r>
            <a:r>
              <a:rPr lang="pt-BR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PROJETO:</a:t>
            </a:r>
            <a:endParaRPr lang="pt-BR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Forma escolhida pelo mutuário e 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satisfatória ao BIRD para executar 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as ações previstas no Projeto.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388" y="5949950"/>
            <a:ext cx="8856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713" y="6096000"/>
            <a:ext cx="8229600" cy="576263"/>
          </a:xfrm>
        </p:spPr>
        <p:txBody>
          <a:bodyPr rtlCol="0" anchor="t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PROJETO MULTISSETORIAL PARA O DESENVOLVIMENTO DO PARANÁ - BIRD</a:t>
            </a:r>
            <a:b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SECRETARIA DE ESTADO DO PLANEJAMENTO E COORDENAÇÃO GERAL – SEPL</a:t>
            </a:r>
            <a:b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UNIDADE DE GERENCIAMENTO DO PROJETO - UGP</a:t>
            </a:r>
            <a:endParaRPr lang="pt-BR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750" y="549275"/>
            <a:ext cx="8496300" cy="5256213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ARRANJOS DE </a:t>
            </a:r>
            <a:r>
              <a:rPr lang="pt-BR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IMPLEMENTAÇÃO </a:t>
            </a:r>
            <a:r>
              <a:rPr lang="pt-BR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PROJETO:</a:t>
            </a:r>
            <a:endParaRPr lang="pt-BR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Forma de Execução das Ações: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DIRETA:</a:t>
            </a:r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857250" lvl="1" indent="-457200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pt-BR" sz="3200" dirty="0" smtClean="0">
                <a:solidFill>
                  <a:schemeClr val="bg1">
                    <a:lumMod val="95000"/>
                  </a:schemeClr>
                </a:solidFill>
              </a:rPr>
              <a:t>ÓRGÃOS (SECRETARIAS E AUTARQUIAS);</a:t>
            </a:r>
            <a:endParaRPr lang="pt-BR" sz="3200" dirty="0">
              <a:solidFill>
                <a:schemeClr val="bg1">
                  <a:lumMod val="95000"/>
                </a:schemeClr>
              </a:solidFill>
            </a:endParaRPr>
          </a:p>
          <a:p>
            <a:pPr marL="857250" lvl="1" indent="-457200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pt-BR" sz="3200" dirty="0" smtClean="0">
                <a:solidFill>
                  <a:schemeClr val="bg1">
                    <a:lumMod val="95000"/>
                  </a:schemeClr>
                </a:solidFill>
              </a:rPr>
              <a:t>FUNDO ROTATIVO.</a:t>
            </a:r>
            <a:endParaRPr lang="pt-BR" sz="32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INDIRETA:</a:t>
            </a:r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857250" lvl="1" indent="-457200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pt-BR" sz="3200" dirty="0" smtClean="0">
                <a:solidFill>
                  <a:schemeClr val="bg1">
                    <a:lumMod val="95000"/>
                  </a:schemeClr>
                </a:solidFill>
              </a:rPr>
              <a:t>FUNDO A FUNDO;</a:t>
            </a:r>
          </a:p>
          <a:p>
            <a:pPr marL="857250" lvl="1" indent="-457200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pt-BR" sz="3200" dirty="0" smtClean="0">
                <a:solidFill>
                  <a:schemeClr val="bg1">
                    <a:lumMod val="95000"/>
                  </a:schemeClr>
                </a:solidFill>
              </a:rPr>
              <a:t>CONVÊNIO;</a:t>
            </a:r>
          </a:p>
          <a:p>
            <a:pPr marL="857250" lvl="1" indent="-457200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pt-BR" sz="3200" dirty="0" smtClean="0">
                <a:solidFill>
                  <a:schemeClr val="bg1">
                    <a:lumMod val="95000"/>
                  </a:schemeClr>
                </a:solidFill>
              </a:rPr>
              <a:t>CONTRATO;</a:t>
            </a:r>
          </a:p>
          <a:p>
            <a:pPr marL="857250" lvl="1" indent="-457200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pt-BR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79388" y="5949950"/>
            <a:ext cx="8856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713" y="6096000"/>
            <a:ext cx="8229600" cy="576263"/>
          </a:xfrm>
        </p:spPr>
        <p:txBody>
          <a:bodyPr rtlCol="0" anchor="t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PROJETO MULTISSETORIAL PARA O DESENVOLVIMENTO DO PARANÁ - BIRD</a:t>
            </a:r>
            <a:b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SECRETARIA DE ESTADO DO PLANEJAMENTO E COORDENAÇÃO GERAL – SEPL</a:t>
            </a:r>
            <a:b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UNIDADE DE GERENCIAMENTO DO PROJETO - UGP</a:t>
            </a:r>
            <a:endParaRPr lang="pt-BR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404813"/>
            <a:ext cx="8640762" cy="5400675"/>
          </a:xfrm>
        </p:spPr>
        <p:txBody>
          <a:bodyPr rtlCol="0">
            <a:no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EXECUÇÃO </a:t>
            </a:r>
            <a:r>
              <a:rPr lang="pt-BR" sz="3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INDIRETA:</a:t>
            </a:r>
            <a:endParaRPr lang="pt-BR" sz="30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Contrato de Empréstimo – Seção I: Arranjos </a:t>
            </a:r>
            <a:r>
              <a:rPr lang="pt-BR" sz="3000" dirty="0">
                <a:solidFill>
                  <a:schemeClr val="bg1">
                    <a:lumMod val="95000"/>
                  </a:schemeClr>
                </a:solidFill>
              </a:rPr>
              <a:t>de </a:t>
            </a: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Implementação - </a:t>
            </a:r>
            <a:r>
              <a:rPr lang="pt-BR" sz="3000" dirty="0">
                <a:solidFill>
                  <a:schemeClr val="bg1">
                    <a:lumMod val="95000"/>
                  </a:schemeClr>
                </a:solidFill>
              </a:rPr>
              <a:t>B. Convênios Interinstitucionais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3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1. 0 </a:t>
            </a:r>
            <a:r>
              <a:rPr lang="pt-BR" sz="3000" dirty="0">
                <a:solidFill>
                  <a:schemeClr val="bg1">
                    <a:lumMod val="95000"/>
                  </a:schemeClr>
                </a:solidFill>
              </a:rPr>
              <a:t>Mutuário, antes de iniciar as atividades </a:t>
            </a: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do Projeto </a:t>
            </a:r>
            <a:r>
              <a:rPr lang="pt-BR" sz="3000" dirty="0">
                <a:solidFill>
                  <a:schemeClr val="bg1">
                    <a:lumMod val="95000"/>
                  </a:schemeClr>
                </a:solidFill>
              </a:rPr>
              <a:t>pelas quais </a:t>
            </a: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uma </a:t>
            </a:r>
            <a:r>
              <a:rPr lang="pt-BR" sz="3000" dirty="0">
                <a:solidFill>
                  <a:schemeClr val="bg1">
                    <a:lumMod val="95000"/>
                  </a:schemeClr>
                </a:solidFill>
              </a:rPr>
              <a:t>Entidade Participante </a:t>
            </a: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seja responsável</a:t>
            </a:r>
            <a:r>
              <a:rPr lang="pt-BR" sz="3000" dirty="0">
                <a:solidFill>
                  <a:schemeClr val="bg1">
                    <a:lumMod val="95000"/>
                  </a:schemeClr>
                </a:solidFill>
              </a:rPr>
              <a:t>, e seguindo o modelo do </a:t>
            </a: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Manual Operacional </a:t>
            </a:r>
            <a:r>
              <a:rPr lang="pt-BR" sz="3000" dirty="0">
                <a:solidFill>
                  <a:schemeClr val="bg1">
                    <a:lumMod val="95000"/>
                  </a:schemeClr>
                </a:solidFill>
              </a:rPr>
              <a:t>do Projeto, celebrará </a:t>
            </a: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convênios/contratos de Implementação satisfatórios para o Banco, estabelecendo, entre outros:</a:t>
            </a:r>
          </a:p>
          <a:p>
            <a:pPr marL="400050" lvl="1" indent="0"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000" dirty="0" smtClean="0">
                <a:solidFill>
                  <a:schemeClr val="bg1">
                    <a:lumMod val="95000"/>
                  </a:schemeClr>
                </a:solidFill>
              </a:rPr>
              <a:t>(Continua)</a:t>
            </a:r>
            <a:endParaRPr lang="pt-BR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79388" y="5949950"/>
            <a:ext cx="8856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713" y="6096000"/>
            <a:ext cx="8229600" cy="576263"/>
          </a:xfrm>
        </p:spPr>
        <p:txBody>
          <a:bodyPr rtlCol="0" anchor="t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PROJETO MULTISSETORIAL PARA O DESENVOLVIMENTO DO PARANÁ - BIRD</a:t>
            </a:r>
            <a:b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SECRETARIA DE ESTADO DO PLANEJAMENTO E COORDENAÇÃO GERAL – SEPL</a:t>
            </a:r>
            <a:b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UNIDADE DE GERENCIAMENTO DO PROJETO - UGP</a:t>
            </a:r>
            <a:endParaRPr lang="pt-BR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404813"/>
            <a:ext cx="8640762" cy="5400675"/>
          </a:xfrm>
        </p:spPr>
        <p:txBody>
          <a:bodyPr rtlCol="0">
            <a:no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EXECUÇÃO </a:t>
            </a:r>
            <a:r>
              <a:rPr lang="pt-BR" sz="3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INDIRETA:</a:t>
            </a:r>
            <a:endParaRPr lang="pt-BR" sz="30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Contrato de Empréstimo – Seção I: Arranjos </a:t>
            </a:r>
            <a:r>
              <a:rPr lang="pt-BR" sz="3000" dirty="0">
                <a:solidFill>
                  <a:schemeClr val="bg1">
                    <a:lumMod val="95000"/>
                  </a:schemeClr>
                </a:solidFill>
              </a:rPr>
              <a:t>de </a:t>
            </a: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Implementação - </a:t>
            </a:r>
            <a:r>
              <a:rPr lang="pt-BR" sz="3000" dirty="0">
                <a:solidFill>
                  <a:schemeClr val="bg1">
                    <a:lumMod val="95000"/>
                  </a:schemeClr>
                </a:solidFill>
              </a:rPr>
              <a:t>B. Convênios Interinstitucionais </a:t>
            </a:r>
            <a:endParaRPr lang="pt-BR" sz="3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000" dirty="0" smtClean="0">
                <a:solidFill>
                  <a:schemeClr val="bg1">
                    <a:lumMod val="95000"/>
                  </a:schemeClr>
                </a:solidFill>
              </a:rPr>
              <a:t>(Continuação)</a:t>
            </a:r>
            <a:endParaRPr lang="pt-BR" sz="20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3000" dirty="0">
              <a:solidFill>
                <a:schemeClr val="bg1">
                  <a:lumMod val="95000"/>
                </a:schemeClr>
              </a:solidFill>
            </a:endParaRPr>
          </a:p>
          <a:p>
            <a:pPr marL="514350" lvl="1" indent="-51435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obrigação </a:t>
            </a:r>
            <a:r>
              <a:rPr lang="pt-BR" sz="3000" dirty="0">
                <a:solidFill>
                  <a:schemeClr val="bg1">
                    <a:lumMod val="95000"/>
                  </a:schemeClr>
                </a:solidFill>
              </a:rPr>
              <a:t>da respectiva Entidade Participante: cumprir, conforme o caso, com os Documentos de Salvaguardas, as Diretrizes Anticorrupção, e o disposto na Seção III - Aquisições; </a:t>
            </a:r>
          </a:p>
          <a:p>
            <a:pPr marL="40005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3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00050" lvl="1" indent="0"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000" dirty="0" smtClean="0">
                <a:solidFill>
                  <a:schemeClr val="bg1">
                    <a:lumMod val="95000"/>
                  </a:schemeClr>
                </a:solidFill>
              </a:rPr>
              <a:t>(Continua)</a:t>
            </a:r>
            <a:endParaRPr lang="pt-BR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79388" y="5949950"/>
            <a:ext cx="8856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713" y="6096000"/>
            <a:ext cx="8229600" cy="576263"/>
          </a:xfrm>
        </p:spPr>
        <p:txBody>
          <a:bodyPr rtlCol="0" anchor="t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PROJETO MULTISSETORIAL PARA O DESENVOLVIMENTO DO PARANÁ - BIRD</a:t>
            </a:r>
            <a:b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SECRETARIA DE ESTADO DO PLANEJAMENTO E COORDENAÇÃO GERAL – SEPL</a:t>
            </a:r>
            <a:b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UNIDADE DE GERENCIAMENTO DO PROJETO - UGP</a:t>
            </a:r>
            <a:endParaRPr lang="pt-BR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404813"/>
            <a:ext cx="8640762" cy="5400675"/>
          </a:xfrm>
        </p:spPr>
        <p:txBody>
          <a:bodyPr rtlCol="0">
            <a:no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EXECUÇÃO </a:t>
            </a:r>
            <a:r>
              <a:rPr lang="pt-BR" sz="3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INDIRETA:</a:t>
            </a:r>
            <a:endParaRPr lang="pt-BR" sz="30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Contrato de Empréstimo – Seção I: Arranjos </a:t>
            </a:r>
            <a:r>
              <a:rPr lang="pt-BR" sz="3000" dirty="0">
                <a:solidFill>
                  <a:schemeClr val="bg1">
                    <a:lumMod val="95000"/>
                  </a:schemeClr>
                </a:solidFill>
              </a:rPr>
              <a:t>de </a:t>
            </a: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Implementação - </a:t>
            </a:r>
            <a:r>
              <a:rPr lang="pt-BR" sz="3000" dirty="0">
                <a:solidFill>
                  <a:schemeClr val="bg1">
                    <a:lumMod val="95000"/>
                  </a:schemeClr>
                </a:solidFill>
              </a:rPr>
              <a:t>B. Convênios Interinstitucionais </a:t>
            </a:r>
          </a:p>
          <a:p>
            <a:pPr marL="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pt-BR" sz="2000" dirty="0" smtClean="0">
                <a:solidFill>
                  <a:schemeClr val="bg1">
                    <a:lumMod val="95000"/>
                  </a:schemeClr>
                </a:solidFill>
              </a:rPr>
              <a:t>Continuação)</a:t>
            </a:r>
            <a:endParaRPr lang="pt-BR" sz="2000" dirty="0">
              <a:solidFill>
                <a:schemeClr val="bg1">
                  <a:lumMod val="95000"/>
                </a:schemeClr>
              </a:solidFill>
            </a:endParaRPr>
          </a:p>
          <a:p>
            <a:pPr marL="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3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514350" lvl="1" indent="-514350" fontAlgn="auto">
              <a:spcAft>
                <a:spcPts val="0"/>
              </a:spcAft>
              <a:buFont typeface="+mj-lt"/>
              <a:buAutoNum type="alphaLcParenR" startAt="2"/>
              <a:defRPr/>
            </a:pP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disposições </a:t>
            </a:r>
            <a:r>
              <a:rPr lang="pt-BR" sz="3000" dirty="0">
                <a:solidFill>
                  <a:schemeClr val="bg1">
                    <a:lumMod val="95000"/>
                  </a:schemeClr>
                </a:solidFill>
              </a:rPr>
              <a:t>de gestão financeira detalhando o fluxo de informações e/ou fluxo de fundos relevante para que o Mutuário cumpra com as obrigações do Acordo de Empréstimo</a:t>
            </a: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388" y="5949950"/>
            <a:ext cx="8856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713" y="6096000"/>
            <a:ext cx="8229600" cy="576263"/>
          </a:xfrm>
        </p:spPr>
        <p:txBody>
          <a:bodyPr rtlCol="0" anchor="t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PROJETO MULTISSETORIAL PARA O DESENVOLVIMENTO DO PARANÁ - BIRD</a:t>
            </a:r>
            <a:b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SECRETARIA DE ESTADO DO PLANEJAMENTO E COORDENAÇÃO GERAL – SEPL</a:t>
            </a:r>
            <a:b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UNIDADE DE GERENCIAMENTO DO PROJETO - UGP</a:t>
            </a:r>
            <a:endParaRPr lang="pt-BR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404813"/>
            <a:ext cx="8640762" cy="5400675"/>
          </a:xfrm>
        </p:spPr>
        <p:txBody>
          <a:bodyPr rtlCol="0">
            <a:no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EXECUÇÃO </a:t>
            </a:r>
            <a:r>
              <a:rPr lang="pt-BR" sz="3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INDIRETA:</a:t>
            </a:r>
            <a:endParaRPr lang="pt-BR" sz="30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Contrato de Empréstimo – Seção I: Arranjos </a:t>
            </a:r>
            <a:r>
              <a:rPr lang="pt-BR" sz="3000" dirty="0">
                <a:solidFill>
                  <a:schemeClr val="bg1">
                    <a:lumMod val="95000"/>
                  </a:schemeClr>
                </a:solidFill>
              </a:rPr>
              <a:t>de </a:t>
            </a: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Implementação - </a:t>
            </a:r>
            <a:r>
              <a:rPr lang="pt-BR" sz="3000" dirty="0">
                <a:solidFill>
                  <a:schemeClr val="bg1">
                    <a:lumMod val="95000"/>
                  </a:schemeClr>
                </a:solidFill>
              </a:rPr>
              <a:t>B. Convênios Interinstitucionais </a:t>
            </a:r>
          </a:p>
          <a:p>
            <a:pPr marL="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pt-BR" sz="2000" dirty="0" smtClean="0">
                <a:solidFill>
                  <a:schemeClr val="bg1">
                    <a:lumMod val="95000"/>
                  </a:schemeClr>
                </a:solidFill>
              </a:rPr>
              <a:t>Continuação)</a:t>
            </a:r>
            <a:endParaRPr lang="pt-BR" sz="2000" dirty="0">
              <a:solidFill>
                <a:schemeClr val="bg1">
                  <a:lumMod val="95000"/>
                </a:schemeClr>
              </a:solidFill>
            </a:endParaRPr>
          </a:p>
          <a:p>
            <a:pPr marL="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3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3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514350" lvl="1" indent="-514350" fontAlgn="auto">
              <a:spcAft>
                <a:spcPts val="0"/>
              </a:spcAft>
              <a:buFont typeface="+mj-lt"/>
              <a:buAutoNum type="alphaLcParenR" startAt="6"/>
              <a:defRPr/>
            </a:pP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através </a:t>
            </a:r>
            <a:r>
              <a:rPr lang="pt-BR" sz="3000" dirty="0">
                <a:solidFill>
                  <a:schemeClr val="bg1">
                    <a:lumMod val="95000"/>
                  </a:schemeClr>
                </a:solidFill>
              </a:rPr>
              <a:t>da SESA, com Municípios e Prestadores de Serviços de Saúde para a implementação de suas respectivas partes do Projeto.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388" y="5949950"/>
            <a:ext cx="8856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713" y="6096000"/>
            <a:ext cx="8229600" cy="576263"/>
          </a:xfrm>
        </p:spPr>
        <p:txBody>
          <a:bodyPr rtlCol="0" anchor="t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PROJETO MULTISSETORIAL PARA O DESENVOLVIMENTO DO PARANÁ - BIRD</a:t>
            </a:r>
            <a:b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SECRETARIA DE ESTADO DO PLANEJAMENTO E COORDENAÇÃO GERAL – SEPL</a:t>
            </a:r>
            <a:b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UNIDADE DE GERENCIAMENTO DO PROJETO - UGP</a:t>
            </a:r>
            <a:endParaRPr lang="pt-BR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404813"/>
            <a:ext cx="8640762" cy="5400675"/>
          </a:xfrm>
        </p:spPr>
        <p:txBody>
          <a:bodyPr rtlCol="0">
            <a:no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EXECUÇÃO </a:t>
            </a:r>
            <a:r>
              <a:rPr lang="pt-BR" sz="3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INDIRETA:</a:t>
            </a:r>
            <a:endParaRPr lang="pt-BR" sz="30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Contrato de Empréstimo – Seção I: Arranjos </a:t>
            </a:r>
            <a:r>
              <a:rPr lang="pt-BR" sz="3000" dirty="0">
                <a:solidFill>
                  <a:schemeClr val="bg1">
                    <a:lumMod val="95000"/>
                  </a:schemeClr>
                </a:solidFill>
              </a:rPr>
              <a:t>de </a:t>
            </a: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Implementação - </a:t>
            </a:r>
            <a:r>
              <a:rPr lang="pt-BR" sz="3000" dirty="0">
                <a:solidFill>
                  <a:schemeClr val="bg1">
                    <a:lumMod val="95000"/>
                  </a:schemeClr>
                </a:solidFill>
              </a:rPr>
              <a:t>B. Convênios Interinstitucionais </a:t>
            </a:r>
          </a:p>
          <a:p>
            <a:pPr marL="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pt-BR" sz="2000" dirty="0" smtClean="0">
                <a:solidFill>
                  <a:schemeClr val="bg1">
                    <a:lumMod val="95000"/>
                  </a:schemeClr>
                </a:solidFill>
              </a:rPr>
              <a:t>Continuação)</a:t>
            </a:r>
          </a:p>
          <a:p>
            <a:pPr marL="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>
              <a:solidFill>
                <a:schemeClr val="bg1">
                  <a:lumMod val="95000"/>
                </a:schemeClr>
              </a:solidFill>
            </a:endParaRPr>
          </a:p>
          <a:p>
            <a:pPr marL="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000" dirty="0">
                <a:solidFill>
                  <a:schemeClr val="bg1">
                    <a:lumMod val="95000"/>
                  </a:schemeClr>
                </a:solidFill>
              </a:rPr>
              <a:t>2. 0 Mutuário exercerá seus direitos e cumprirá com suas obrigações sob cada um dos Convênios/Contratos de Implementação de tal maneira a proteger os interesses do Mutuário e do Banco e para cumprir com os propósitos do Empréstimo.</a:t>
            </a:r>
          </a:p>
          <a:p>
            <a:pPr marL="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30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79388" y="5949950"/>
            <a:ext cx="8856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713" y="6096000"/>
            <a:ext cx="8229600" cy="576263"/>
          </a:xfrm>
        </p:spPr>
        <p:txBody>
          <a:bodyPr rtlCol="0" anchor="t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PROJETO MULTISSETORIAL PARA O DESENVOLVIMENTO DO PARANÁ - BIRD</a:t>
            </a:r>
            <a:b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SECRETARIA DE ESTADO DO PLANEJAMENTO E COORDENAÇÃO GERAL – SEPL</a:t>
            </a:r>
            <a:b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UNIDADE DE GERENCIAMENTO DO PROJETO - UGP</a:t>
            </a:r>
            <a:endParaRPr lang="pt-BR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908050"/>
            <a:ext cx="8229600" cy="489743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3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. Editais e Principais Aspectos de Aquisições</a:t>
            </a:r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79388" y="5949950"/>
            <a:ext cx="8856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713" y="6096000"/>
            <a:ext cx="8229600" cy="576263"/>
          </a:xfrm>
        </p:spPr>
        <p:txBody>
          <a:bodyPr rtlCol="0" anchor="t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PROJETO MULTISSETORIAL PARA O DESENVOLVIMENTO DO PARANÁ - BIRD</a:t>
            </a:r>
            <a:b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SECRETARIA DE ESTADO DO PLANEJAMENTO E COORDENAÇÃO GERAL – SEPL</a:t>
            </a:r>
            <a:b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UNIDADE DE GERENCIAMENTO DO PROJETO - UGP</a:t>
            </a:r>
            <a:endParaRPr lang="pt-BR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549275"/>
            <a:ext cx="8856662" cy="525621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Aspectos Legais;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Arranjos de Implementação do Projeto</a:t>
            </a:r>
            <a:r>
              <a:rPr lang="pt-BR" dirty="0" smtClean="0">
                <a:solidFill>
                  <a:prstClr val="white">
                    <a:lumMod val="95000"/>
                  </a:prstClr>
                </a:solidFill>
              </a:rPr>
              <a:t>;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3. Editais e Principais Aspectos de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Aquisições.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79388" y="5949950"/>
            <a:ext cx="8856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713" y="6096000"/>
            <a:ext cx="8229600" cy="576263"/>
          </a:xfrm>
        </p:spPr>
        <p:txBody>
          <a:bodyPr rtlCol="0" anchor="t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PROJETO MULTISSETORIAL PARA O DESENVOLVIMENTO DO </a:t>
            </a: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PARANÁ – BIRD</a:t>
            </a: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SECRETARIA DE ESTADO DO PLANEJAMENTO E COORDENAÇÃO GERAL – SEPL</a:t>
            </a:r>
            <a:b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UNIDADE DE GERENCIAMENTO DO PROJETO – UGP</a:t>
            </a:r>
            <a:endParaRPr lang="pt-BR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3713" y="260350"/>
            <a:ext cx="8229600" cy="5689600"/>
          </a:xfrm>
        </p:spPr>
        <p:txBody>
          <a:bodyPr rtlCol="0"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Editais e Principais Aspectos de </a:t>
            </a:r>
            <a:r>
              <a:rPr lang="pt-BR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Aquisições: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Programa de Gastos Elegíveis - PGE: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... conjunto 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de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investimento 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definido e as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despesas correntes (incluindo obras, bens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e serviços) incorridos pelo 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Mutuário nos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códigos</a:t>
            </a:r>
            <a:endParaRPr lang="pt-BR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orçamentários previstos no Anexo 4 do presente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Contrato ...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388" y="5949950"/>
            <a:ext cx="8856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713" y="6096000"/>
            <a:ext cx="8229600" cy="576263"/>
          </a:xfrm>
        </p:spPr>
        <p:txBody>
          <a:bodyPr rtlCol="0" anchor="t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PROJETO MULTISSETORIAL PARA O DESENVOLVIMENTO DO </a:t>
            </a: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PARANÁ – BIRD</a:t>
            </a: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SECRETARIA DE ESTADO DO PLANEJAMENTO E COORDENAÇÃO GERAL – SEPL</a:t>
            </a:r>
            <a:b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UNIDADE DE GERENCIAMENTO DO PROJETO – UGP</a:t>
            </a:r>
            <a:endParaRPr lang="pt-BR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3713" y="260350"/>
            <a:ext cx="8470900" cy="5689600"/>
          </a:xfrm>
        </p:spPr>
        <p:txBody>
          <a:bodyPr rtlCol="0"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Editais e Principais Aspectos de </a:t>
            </a:r>
            <a:r>
              <a:rPr lang="pt-BR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Aquisições: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Compõe 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o PGE as seguintes ações da SESA: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Programa Rede Paraná de Urgência e Emergência: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	iniciativa orçamentária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4161.</a:t>
            </a:r>
            <a:endParaRPr lang="pt-BR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Programa Rede Mãe Paranaense: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	iniciativa orçamentária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4162.</a:t>
            </a:r>
            <a:endParaRPr lang="pt-BR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79388" y="5949950"/>
            <a:ext cx="8856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713" y="6096000"/>
            <a:ext cx="8229600" cy="576263"/>
          </a:xfrm>
        </p:spPr>
        <p:txBody>
          <a:bodyPr rtlCol="0" anchor="t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PROJETO MULTISSETORIAL PARA O DESENVOLVIMENTO DO </a:t>
            </a: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PARANÁ – BIRD</a:t>
            </a: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SECRETARIA DE ESTADO DO PLANEJAMENTO E COORDENAÇÃO GERAL – SEPL</a:t>
            </a:r>
            <a:b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UNIDADE DE GERENCIAMENTO DO PROJETO – UGP</a:t>
            </a:r>
            <a:endParaRPr lang="pt-BR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3713" y="260350"/>
            <a:ext cx="8229600" cy="5689600"/>
          </a:xfrm>
        </p:spPr>
        <p:txBody>
          <a:bodyPr rtlCol="0"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Editais e Principais Aspectos de </a:t>
            </a:r>
            <a:r>
              <a:rPr lang="pt-BR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Aquisições: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 Elegível: a que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esta contemplada no PGE;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 Financiável: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contemplada no PGE e executada nos termos do Acordo de Empréstimo (Diretrizes de Execução)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388" y="5949950"/>
            <a:ext cx="8856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713" y="6096000"/>
            <a:ext cx="8229600" cy="576263"/>
          </a:xfrm>
        </p:spPr>
        <p:txBody>
          <a:bodyPr rtlCol="0" anchor="t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PROJETO MULTISSETORIAL PARA O DESENVOLVIMENTO DO </a:t>
            </a: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PARANÁ – BIRD</a:t>
            </a: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SECRETARIA DE ESTADO DO PLANEJAMENTO E COORDENAÇÃO GERAL – SEPL</a:t>
            </a:r>
            <a:b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UNIDADE DE GERENCIAMENTO DO PROJETO – UGP</a:t>
            </a:r>
            <a:endParaRPr lang="pt-BR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3713" y="260350"/>
            <a:ext cx="8229600" cy="5689600"/>
          </a:xfrm>
        </p:spPr>
        <p:txBody>
          <a:bodyPr rtlCol="0"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Editais e Principais Aspectos de </a:t>
            </a:r>
            <a:r>
              <a:rPr lang="pt-BR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Aquisições: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PGE =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Despesa Financiável + Despesa Não Financiável 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388" y="5949950"/>
            <a:ext cx="8856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713" y="6096000"/>
            <a:ext cx="8229600" cy="576263"/>
          </a:xfrm>
        </p:spPr>
        <p:txBody>
          <a:bodyPr rtlCol="0" anchor="t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PROJETO MULTISSETORIAL PARA O DESENVOLVIMENTO DO </a:t>
            </a: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PARANÁ – BIRD</a:t>
            </a: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SECRETARIA DE ESTADO DO PLANEJAMENTO E COORDENAÇÃO GERAL – SEPL</a:t>
            </a:r>
            <a:b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UNIDADE DE GERENCIAMENTO DO PROJETO – UGP</a:t>
            </a:r>
            <a:endParaRPr lang="pt-BR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3713" y="260350"/>
            <a:ext cx="8229600" cy="1368425"/>
          </a:xfrm>
        </p:spPr>
        <p:txBody>
          <a:bodyPr rtlCol="0"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Editais e Principais Aspectos de </a:t>
            </a:r>
            <a:r>
              <a:rPr lang="pt-BR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Aquisições: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MULTISSETORIAL - BIRD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79388" y="5949950"/>
            <a:ext cx="8856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924" name="Grupo 24"/>
          <p:cNvGrpSpPr>
            <a:grpSpLocks/>
          </p:cNvGrpSpPr>
          <p:nvPr/>
        </p:nvGrpSpPr>
        <p:grpSpPr bwMode="auto">
          <a:xfrm>
            <a:off x="719138" y="1803400"/>
            <a:ext cx="7902575" cy="3487738"/>
            <a:chOff x="719572" y="1802713"/>
            <a:chExt cx="7901705" cy="3487732"/>
          </a:xfrm>
        </p:grpSpPr>
        <p:sp>
          <p:nvSpPr>
            <p:cNvPr id="5" name="Retângulo 4"/>
            <p:cNvSpPr/>
            <p:nvPr/>
          </p:nvSpPr>
          <p:spPr>
            <a:xfrm>
              <a:off x="719572" y="1802713"/>
              <a:ext cx="763503" cy="328294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7" name="Caixa de texto 18"/>
            <p:cNvSpPr txBox="1"/>
            <p:nvPr/>
          </p:nvSpPr>
          <p:spPr>
            <a:xfrm>
              <a:off x="874472" y="2132857"/>
              <a:ext cx="453390" cy="259228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ea typeface="Calibri"/>
                  <a:cs typeface="Times New Roman"/>
                </a:rPr>
                <a:t>US$ 714,114,777</a:t>
              </a:r>
              <a:endParaRPr lang="pt-BR" sz="2400" dirty="0">
                <a:ea typeface="Calibri"/>
                <a:cs typeface="Times New Roman"/>
              </a:endParaRPr>
            </a:p>
          </p:txBody>
        </p:sp>
        <p:sp>
          <p:nvSpPr>
            <p:cNvPr id="81927" name="Retângulo 7"/>
            <p:cNvSpPr>
              <a:spLocks noChangeArrowheads="1"/>
            </p:cNvSpPr>
            <p:nvPr/>
          </p:nvSpPr>
          <p:spPr bwMode="auto">
            <a:xfrm>
              <a:off x="1482764" y="1802714"/>
              <a:ext cx="2486660" cy="2769077"/>
            </a:xfrm>
            <a:prstGeom prst="rect">
              <a:avLst/>
            </a:prstGeom>
            <a:solidFill>
              <a:srgbClr val="4F81BD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9" name="Caixa de texto 5"/>
            <p:cNvSpPr txBox="1"/>
            <p:nvPr/>
          </p:nvSpPr>
          <p:spPr>
            <a:xfrm>
              <a:off x="1502123" y="2817124"/>
              <a:ext cx="2252415" cy="96996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200" b="1" dirty="0">
                  <a:solidFill>
                    <a:srgbClr val="FFFFFF"/>
                  </a:solidFill>
                  <a:ea typeface="Calibri"/>
                  <a:cs typeface="Times New Roman"/>
                </a:rPr>
                <a:t>COMPONENTE 1</a:t>
              </a:r>
              <a:endParaRPr lang="pt-BR" sz="2200" dirty="0">
                <a:ea typeface="Calibri"/>
                <a:cs typeface="Times New Roman"/>
              </a:endParaRPr>
            </a:p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200" b="1" dirty="0">
                  <a:solidFill>
                    <a:srgbClr val="FFFFFF"/>
                  </a:solidFill>
                  <a:ea typeface="Calibri"/>
                  <a:cs typeface="Times New Roman"/>
                </a:rPr>
                <a:t>PGE</a:t>
              </a:r>
              <a:endParaRPr lang="pt-BR" sz="3200" dirty="0">
                <a:ea typeface="Calibri"/>
                <a:cs typeface="Times New Roman"/>
              </a:endParaRP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1483075" y="4571308"/>
              <a:ext cx="4547687" cy="5143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81930" name="Caixa de texto 6"/>
            <p:cNvSpPr txBox="1">
              <a:spLocks noChangeArrowheads="1"/>
            </p:cNvSpPr>
            <p:nvPr/>
          </p:nvSpPr>
          <p:spPr bwMode="auto">
            <a:xfrm>
              <a:off x="1482764" y="4597329"/>
              <a:ext cx="2486660" cy="46037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pt-BR" sz="2200" b="1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COMPONENTE 2</a:t>
              </a:r>
              <a:endParaRPr lang="pt-BR" sz="22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3968826" y="1802713"/>
              <a:ext cx="2061936" cy="138429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81932" name="Caixa de texto 8"/>
            <p:cNvSpPr txBox="1">
              <a:spLocks noChangeArrowheads="1"/>
            </p:cNvSpPr>
            <p:nvPr/>
          </p:nvSpPr>
          <p:spPr bwMode="auto">
            <a:xfrm>
              <a:off x="4183699" y="2233353"/>
              <a:ext cx="1633358" cy="46037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t-BR" sz="2200" b="1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FINACIÁVEL</a:t>
              </a:r>
              <a:endParaRPr lang="pt-BR" sz="22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6030762" y="1802713"/>
              <a:ext cx="2471465" cy="32829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81934" name="Caixa de texto 16"/>
            <p:cNvSpPr txBox="1">
              <a:spLocks noChangeArrowheads="1"/>
            </p:cNvSpPr>
            <p:nvPr/>
          </p:nvSpPr>
          <p:spPr bwMode="auto">
            <a:xfrm>
              <a:off x="6156176" y="2132856"/>
              <a:ext cx="2465101" cy="3157589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pt-BR" sz="200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REEMBOLSÁVEL-ATÉ</a:t>
              </a:r>
              <a:endParaRPr lang="pt-BR" sz="20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pt-BR" sz="240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US$314,125,000</a:t>
              </a:r>
              <a:endParaRPr lang="pt-BR" sz="24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endParaRPr lang="pt-BR" sz="2000" b="1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pt-BR" sz="200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CONTRAPARTIDA</a:t>
              </a:r>
              <a:endParaRPr lang="pt-BR" sz="20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r>
                <a:rPr lang="pt-BR" sz="240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US$ 364,114,777</a:t>
              </a:r>
              <a:endParaRPr lang="pt-BR" sz="24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r>
                <a:rPr lang="pt-BR" sz="200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 </a:t>
              </a:r>
              <a:endParaRPr lang="pt-BR" sz="10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r>
                <a:rPr lang="pt-BR" sz="240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US$ 35,000,000</a:t>
              </a:r>
              <a:endParaRPr lang="pt-BR" sz="24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18" name="Conector reto 17"/>
            <p:cNvCxnSpPr/>
            <p:nvPr/>
          </p:nvCxnSpPr>
          <p:spPr>
            <a:xfrm>
              <a:off x="6006952" y="3187011"/>
              <a:ext cx="2488926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>
              <a:off x="6016476" y="4571308"/>
              <a:ext cx="2479402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tângulo 20"/>
            <p:cNvSpPr/>
            <p:nvPr/>
          </p:nvSpPr>
          <p:spPr>
            <a:xfrm>
              <a:off x="3968826" y="3212411"/>
              <a:ext cx="2061936" cy="135889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81938" name="Caixa de texto 9"/>
            <p:cNvSpPr txBox="1">
              <a:spLocks noChangeArrowheads="1"/>
            </p:cNvSpPr>
            <p:nvPr/>
          </p:nvSpPr>
          <p:spPr bwMode="auto">
            <a:xfrm>
              <a:off x="4100279" y="3447629"/>
              <a:ext cx="1800199" cy="82305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</a:pPr>
              <a:r>
                <a:rPr lang="pt-BR" sz="2200" b="1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NÃO</a:t>
              </a:r>
              <a:endParaRPr lang="pt-BR" sz="22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t-BR" sz="2200" b="1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FINACIÁVEL</a:t>
              </a:r>
              <a:endParaRPr lang="pt-BR" sz="22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0825" y="115888"/>
            <a:ext cx="8785225" cy="5689600"/>
          </a:xfrm>
        </p:spPr>
        <p:txBody>
          <a:bodyPr rtlCol="0">
            <a:no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Principais elementos do Edital de Licitação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800" b="1" dirty="0" smtClean="0">
                <a:solidFill>
                  <a:schemeClr val="bg1"/>
                </a:solidFill>
              </a:rPr>
              <a:t>Diretrizes </a:t>
            </a:r>
            <a:r>
              <a:rPr lang="pt-BR" sz="2800" b="1" dirty="0">
                <a:solidFill>
                  <a:schemeClr val="bg1"/>
                </a:solidFill>
              </a:rPr>
              <a:t>de </a:t>
            </a:r>
            <a:r>
              <a:rPr lang="pt-BR" sz="2800" b="1" dirty="0" smtClean="0">
                <a:solidFill>
                  <a:schemeClr val="bg1"/>
                </a:solidFill>
              </a:rPr>
              <a:t>Aquisição: Fraude </a:t>
            </a:r>
            <a:r>
              <a:rPr lang="pt-BR" sz="2800" b="1" dirty="0">
                <a:solidFill>
                  <a:schemeClr val="bg1"/>
                </a:solidFill>
              </a:rPr>
              <a:t>e C</a:t>
            </a:r>
            <a:r>
              <a:rPr lang="pt-BR" sz="2800" b="1" dirty="0" smtClean="0">
                <a:solidFill>
                  <a:schemeClr val="bg1"/>
                </a:solidFill>
              </a:rPr>
              <a:t>orrupção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800" dirty="0" smtClean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000" dirty="0" smtClean="0">
                <a:solidFill>
                  <a:schemeClr val="bg1"/>
                </a:solidFill>
              </a:rPr>
              <a:t>1.16  </a:t>
            </a:r>
            <a:r>
              <a:rPr lang="pt-BR" sz="3000" dirty="0">
                <a:solidFill>
                  <a:schemeClr val="bg1"/>
                </a:solidFill>
              </a:rPr>
              <a:t>É a política do Banco  exigir de todos os Mutuários (inclusive dos beneficiários de empréstimos  do Banco), licitantes, fornecedores, empreiteiros e seus agentes (sejam eles declarados  ou  não),  subcontratados,  </a:t>
            </a:r>
            <a:r>
              <a:rPr lang="pt-BR" sz="3000" dirty="0" err="1">
                <a:solidFill>
                  <a:schemeClr val="bg1"/>
                </a:solidFill>
              </a:rPr>
              <a:t>subconsultores</a:t>
            </a:r>
            <a:r>
              <a:rPr lang="pt-BR" sz="3000" dirty="0">
                <a:solidFill>
                  <a:schemeClr val="bg1"/>
                </a:solidFill>
              </a:rPr>
              <a:t>,  prestadores  de  serviço  e fornecedores,  além  de  todo  funcionário  a  eles  vinculado,  que  mantenham  os  mais elevados padrões de ética durante a aquisição e execução de contratos financiados pelo Banco.</a:t>
            </a:r>
          </a:p>
          <a:p>
            <a:pPr marL="0" lvl="1" indent="0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30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713" y="6096000"/>
            <a:ext cx="8229600" cy="576263"/>
          </a:xfrm>
        </p:spPr>
        <p:txBody>
          <a:bodyPr rtlCol="0" anchor="t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PROJETO MULTISSETORIAL PARA O DESENVOLVIMENTO DO </a:t>
            </a: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PARANÁ – BIRD</a:t>
            </a: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SECRETARIA DE ESTADO DO PLANEJAMENTO E COORDENAÇÃO GERAL – SEPL</a:t>
            </a:r>
            <a:b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UNIDADE DE GERENCIAMENTO DO PROJETO – UGP</a:t>
            </a:r>
            <a:endParaRPr lang="pt-BR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79388" y="5949950"/>
            <a:ext cx="8856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0825" y="115888"/>
            <a:ext cx="8785225" cy="5689600"/>
          </a:xfrm>
        </p:spPr>
        <p:txBody>
          <a:bodyPr rtlCol="0">
            <a:no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Principais elementos do Edital de Licitação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800" b="1" dirty="0" smtClean="0">
                <a:solidFill>
                  <a:schemeClr val="bg1"/>
                </a:solidFill>
              </a:rPr>
              <a:t>Diretrizes </a:t>
            </a:r>
            <a:r>
              <a:rPr lang="pt-BR" sz="2800" b="1" dirty="0">
                <a:solidFill>
                  <a:schemeClr val="bg1"/>
                </a:solidFill>
              </a:rPr>
              <a:t>de </a:t>
            </a:r>
            <a:r>
              <a:rPr lang="pt-BR" sz="2800" b="1" dirty="0" smtClean="0">
                <a:solidFill>
                  <a:schemeClr val="bg1"/>
                </a:solidFill>
              </a:rPr>
              <a:t>Aquisição: Fraude </a:t>
            </a:r>
            <a:r>
              <a:rPr lang="pt-BR" sz="2800" b="1" dirty="0">
                <a:solidFill>
                  <a:schemeClr val="bg1"/>
                </a:solidFill>
              </a:rPr>
              <a:t>e C</a:t>
            </a:r>
            <a:r>
              <a:rPr lang="pt-BR" sz="2800" b="1" dirty="0" smtClean="0">
                <a:solidFill>
                  <a:schemeClr val="bg1"/>
                </a:solidFill>
              </a:rPr>
              <a:t>orrupção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800" dirty="0" smtClean="0">
              <a:solidFill>
                <a:schemeClr val="bg1"/>
              </a:solidFill>
            </a:endParaRPr>
          </a:p>
          <a:p>
            <a:pPr marL="720000" lvl="1" indent="0" algn="ctr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3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360000" lvl="1" indent="0" algn="ctr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Incluir </a:t>
            </a:r>
            <a:r>
              <a:rPr lang="pt-BR" sz="3000" dirty="0">
                <a:solidFill>
                  <a:schemeClr val="bg1">
                    <a:lumMod val="95000"/>
                  </a:schemeClr>
                </a:solidFill>
              </a:rPr>
              <a:t>em todos os </a:t>
            </a: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procedimentos</a:t>
            </a:r>
          </a:p>
          <a:p>
            <a:pPr marL="360000" lvl="1" indent="0" algn="ctr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de aquisições</a:t>
            </a:r>
            <a:r>
              <a:rPr lang="pt-BR" sz="3000" dirty="0">
                <a:solidFill>
                  <a:schemeClr val="bg1">
                    <a:lumMod val="95000"/>
                  </a:schemeClr>
                </a:solidFill>
              </a:rPr>
              <a:t>, bem como </a:t>
            </a: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aos </a:t>
            </a:r>
          </a:p>
          <a:p>
            <a:pPr marL="360000" lvl="1" indent="0" algn="ctr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contratos </a:t>
            </a:r>
            <a:r>
              <a:rPr lang="pt-BR" sz="3000" dirty="0">
                <a:solidFill>
                  <a:schemeClr val="bg1">
                    <a:lumMod val="95000"/>
                  </a:schemeClr>
                </a:solidFill>
              </a:rPr>
              <a:t>consequentes, </a:t>
            </a:r>
            <a:endParaRPr lang="pt-BR" sz="3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360000" lvl="1" indent="0" algn="ctr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cláusula </a:t>
            </a:r>
            <a:r>
              <a:rPr lang="pt-BR" sz="3000" dirty="0">
                <a:solidFill>
                  <a:schemeClr val="bg1">
                    <a:lumMod val="95000"/>
                  </a:schemeClr>
                </a:solidFill>
              </a:rPr>
              <a:t>antifraude e </a:t>
            </a: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anticorrupção.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713" y="6096000"/>
            <a:ext cx="8229600" cy="576263"/>
          </a:xfrm>
        </p:spPr>
        <p:txBody>
          <a:bodyPr rtlCol="0" anchor="t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PROJETO MULTISSETORIAL PARA O DESENVOLVIMENTO DO </a:t>
            </a: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PARANÁ – BIRD</a:t>
            </a: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SECRETARIA DE ESTADO DO PLANEJAMENTO E COORDENAÇÃO GERAL – SEPL</a:t>
            </a:r>
            <a:b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UNIDADE DE GERENCIAMENTO DO PROJETO – UGP</a:t>
            </a:r>
            <a:endParaRPr lang="pt-BR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79388" y="5949950"/>
            <a:ext cx="8856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3713" y="115888"/>
            <a:ext cx="8542337" cy="5689600"/>
          </a:xfrm>
        </p:spPr>
        <p:txBody>
          <a:bodyPr rtlCol="0">
            <a:no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Modelo de Cláusula antifraude e anticorrupção: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http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://www.planejamento.pr.gov.br/</a:t>
            </a:r>
            <a:endParaRPr lang="pt-BR" sz="2800" dirty="0">
              <a:solidFill>
                <a:schemeClr val="bg1"/>
              </a:solidFill>
            </a:endParaRPr>
          </a:p>
          <a:p>
            <a:pPr marL="0" lvl="1" indent="0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30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713" y="6096000"/>
            <a:ext cx="8229600" cy="576263"/>
          </a:xfrm>
        </p:spPr>
        <p:txBody>
          <a:bodyPr rtlCol="0" anchor="t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PROJETO MULTISSETORIAL PARA O DESENVOLVIMENTO DO </a:t>
            </a: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PARANÁ – BIRD</a:t>
            </a: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SECRETARIA DE ESTADO DO PLANEJAMENTO E COORDENAÇÃO GERAL – SEPL</a:t>
            </a:r>
            <a:b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UNIDADE DE GERENCIAMENTO DO PROJETO – UGP</a:t>
            </a:r>
            <a:endParaRPr lang="pt-BR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79388" y="6092825"/>
            <a:ext cx="8856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06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103313"/>
            <a:ext cx="6815138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713" y="6096000"/>
            <a:ext cx="8229600" cy="576263"/>
          </a:xfrm>
        </p:spPr>
        <p:txBody>
          <a:bodyPr rtlCol="0" anchor="t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PROJETO MULTISSETORIAL PARA O DESENVOLVIMENTO DO </a:t>
            </a: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PARANÁ – BIRD</a:t>
            </a: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SECRETARIA DE ESTADO DO PLANEJAMENTO E COORDENAÇÃO GERAL – SEPL</a:t>
            </a:r>
            <a:b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UNIDADE DE GERENCIAMENTO DO PROJETO – UGP</a:t>
            </a:r>
            <a:endParaRPr lang="pt-BR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3713" y="260350"/>
            <a:ext cx="8229600" cy="5689600"/>
          </a:xfrm>
        </p:spPr>
        <p:txBody>
          <a:bodyPr rtlCol="0"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Editais e Principais Aspectos de </a:t>
            </a:r>
            <a:r>
              <a:rPr lang="pt-BR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Aquisições: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Modalidades de Licitação aceitas para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classificar a despesa como financiável: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388" y="5949950"/>
            <a:ext cx="8856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713" y="6096000"/>
            <a:ext cx="8229600" cy="576263"/>
          </a:xfrm>
        </p:spPr>
        <p:txBody>
          <a:bodyPr rtlCol="0" anchor="t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PROJETO MULTISSETORIAL PARA O DESENVOLVIMENTO DO </a:t>
            </a: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PARANÁ – BIRD</a:t>
            </a: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SECRETARIA DE ESTADO DO PLANEJAMENTO E COORDENAÇÃO GERAL – SEPL</a:t>
            </a:r>
            <a:b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UNIDADE DE GERENCIAMENTO DO PROJETO – UGP</a:t>
            </a:r>
            <a:endParaRPr lang="pt-BR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3713" y="260350"/>
            <a:ext cx="8229600" cy="5689600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Editais e Principais Aspectos de </a:t>
            </a:r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Aquisições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Modalidades de Licitação: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pt-BR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Pregão Eletrônico 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(Edital baseado nas leis nacionais / instrumentos acordados com o Banco Mundial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):</a:t>
            </a:r>
            <a:endParaRPr lang="pt-BR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Não é admissível o pregão presencial.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30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lphaLcParenR" startAt="2"/>
              <a:defRPr/>
            </a:pPr>
            <a:r>
              <a:rPr lang="pt-BR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LPN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(Edital baseado nas leis nacionais / instrumentos acordados com o Banco Mundial).</a:t>
            </a:r>
            <a:endParaRPr lang="pt-BR" dirty="0">
              <a:solidFill>
                <a:schemeClr val="bg1">
                  <a:lumMod val="9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300" dirty="0" smtClean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79388" y="5949950"/>
            <a:ext cx="8856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713" y="6096000"/>
            <a:ext cx="8229600" cy="576263"/>
          </a:xfrm>
        </p:spPr>
        <p:txBody>
          <a:bodyPr rtlCol="0" anchor="t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PROJETO MULTISSETORIAL PARA O DESENVOLVIMENTO DO PARANÁ - BIRD</a:t>
            </a:r>
            <a:b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SECRETARIA DE ESTADO DO PLANEJAMENTO E COORDENAÇÃO GERAL – SEPL</a:t>
            </a:r>
            <a:b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UNIDADE DE GERENCIAMENTO DO PROJETO - UGP</a:t>
            </a:r>
            <a:endParaRPr lang="pt-BR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908050"/>
            <a:ext cx="8229600" cy="489743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ASPECTOS LEGAIS</a:t>
            </a:r>
            <a:endParaRPr lang="pt-BR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79388" y="5949950"/>
            <a:ext cx="8856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3713" y="115888"/>
            <a:ext cx="8542337" cy="5689600"/>
          </a:xfrm>
        </p:spPr>
        <p:txBody>
          <a:bodyPr rtlCol="0">
            <a:no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Editais e Principais Aspectos de Aquisições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>
              <a:solidFill>
                <a:schemeClr val="bg1">
                  <a:lumMod val="95000"/>
                </a:schemeClr>
              </a:solidFill>
            </a:endParaRPr>
          </a:p>
          <a:p>
            <a:pPr marL="457200" lvl="1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3200" dirty="0">
                <a:solidFill>
                  <a:schemeClr val="bg1">
                    <a:lumMod val="95000"/>
                  </a:schemeClr>
                </a:solidFill>
              </a:rPr>
              <a:t>as Diretrizes do BIRD não permitem aos licitantes, nos procedimentos de Pregão Eletrônico, a utilização de “Chat”, ou procedimento similar, para comunicação entre eles próprios ou com o pregoeiro, admitindo a utilização desse recurso apenas ao pregoeiro, no que concerne à veiculação de avisos gerais e necessários ao andamento do procedimento licitatório</a:t>
            </a:r>
            <a:r>
              <a:rPr lang="pt-BR" sz="3200" dirty="0" smtClean="0">
                <a:solidFill>
                  <a:schemeClr val="bg1">
                    <a:lumMod val="95000"/>
                  </a:schemeClr>
                </a:solidFill>
              </a:rPr>
              <a:t>;</a:t>
            </a:r>
          </a:p>
          <a:p>
            <a:pPr marL="457200" lvl="1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800" dirty="0">
              <a:solidFill>
                <a:schemeClr val="bg1"/>
              </a:solidFill>
            </a:endParaRPr>
          </a:p>
          <a:p>
            <a:pPr marL="0" lvl="1" indent="0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30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713" y="6096000"/>
            <a:ext cx="8229600" cy="576263"/>
          </a:xfrm>
        </p:spPr>
        <p:txBody>
          <a:bodyPr rtlCol="0" anchor="t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PROJETO MULTISSETORIAL PARA O DESENVOLVIMENTO DO </a:t>
            </a: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PARANÁ – BIRD</a:t>
            </a: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SECRETARIA DE ESTADO DO PLANEJAMENTO E COORDENAÇÃO GERAL – SEPL</a:t>
            </a:r>
            <a:b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UNIDADE DE GERENCIAMENTO DO PROJETO – UGP</a:t>
            </a:r>
            <a:endParaRPr lang="pt-BR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79388" y="5949950"/>
            <a:ext cx="8856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3713" y="115888"/>
            <a:ext cx="8542337" cy="5905500"/>
          </a:xfrm>
        </p:spPr>
        <p:txBody>
          <a:bodyPr rtlCol="0">
            <a:no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Editais e Principais Aspectos de Aquisições</a:t>
            </a:r>
          </a:p>
          <a:p>
            <a:pPr marL="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57200" lvl="1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3200" dirty="0">
                <a:solidFill>
                  <a:schemeClr val="bg1">
                    <a:lumMod val="95000"/>
                  </a:schemeClr>
                </a:solidFill>
              </a:rPr>
              <a:t>nenhum tipo de negociação de preços entre o pregoeiro e o licitante  de menor preço/lance final;</a:t>
            </a:r>
          </a:p>
          <a:p>
            <a:pPr marL="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>
              <a:solidFill>
                <a:schemeClr val="bg1">
                  <a:lumMod val="95000"/>
                </a:schemeClr>
              </a:solidFill>
            </a:endParaRPr>
          </a:p>
          <a:p>
            <a:pPr marL="457200" lvl="1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3200" dirty="0" smtClean="0">
                <a:solidFill>
                  <a:schemeClr val="bg1">
                    <a:lumMod val="95000"/>
                  </a:schemeClr>
                </a:solidFill>
              </a:rPr>
              <a:t>não </a:t>
            </a:r>
            <a:r>
              <a:rPr lang="pt-BR" sz="3200" dirty="0">
                <a:solidFill>
                  <a:schemeClr val="bg1">
                    <a:lumMod val="95000"/>
                  </a:schemeClr>
                </a:solidFill>
              </a:rPr>
              <a:t>é permitido que um concorrente tenha acesso às propostas dos demais concorrentes de um procedimento de </a:t>
            </a:r>
            <a:r>
              <a:rPr lang="pt-BR" sz="3200" dirty="0" smtClean="0">
                <a:solidFill>
                  <a:schemeClr val="bg1">
                    <a:lumMod val="95000"/>
                  </a:schemeClr>
                </a:solidFill>
              </a:rPr>
              <a:t>licitação;</a:t>
            </a:r>
          </a:p>
          <a:p>
            <a:pPr marL="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>
              <a:solidFill>
                <a:schemeClr val="bg1">
                  <a:lumMod val="9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solidFill>
                  <a:schemeClr val="bg1"/>
                </a:solidFill>
              </a:rPr>
              <a:t> não </a:t>
            </a:r>
            <a:r>
              <a:rPr lang="pt-BR" dirty="0">
                <a:solidFill>
                  <a:schemeClr val="bg1"/>
                </a:solidFill>
              </a:rPr>
              <a:t>aplicável preferência nacional.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800" dirty="0">
              <a:solidFill>
                <a:schemeClr val="bg1"/>
              </a:solidFill>
            </a:endParaRPr>
          </a:p>
          <a:p>
            <a:pPr marL="0" lvl="1" indent="0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30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713" y="6096000"/>
            <a:ext cx="8229600" cy="576263"/>
          </a:xfrm>
        </p:spPr>
        <p:txBody>
          <a:bodyPr rtlCol="0" anchor="t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PROJETO MULTISSETORIAL PARA O DESENVOLVIMENTO DO </a:t>
            </a: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PARANÁ – BIRD</a:t>
            </a: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SECRETARIA DE ESTADO DO PLANEJAMENTO E COORDENAÇÃO GERAL – SEPL</a:t>
            </a:r>
            <a:b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UNIDADE DE GERENCIAMENTO DO PROJETO – UGP</a:t>
            </a:r>
            <a:endParaRPr lang="pt-BR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79388" y="6021388"/>
            <a:ext cx="8856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3713" y="115888"/>
            <a:ext cx="8542337" cy="5689600"/>
          </a:xfrm>
        </p:spPr>
        <p:txBody>
          <a:bodyPr rtlCol="0">
            <a:no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Editais e Principais Aspectos de </a:t>
            </a:r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Aquisições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Diretrizes de Aquisição: PREÇO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>
              <a:solidFill>
                <a:schemeClr val="bg1">
                  <a:lumMod val="95000"/>
                </a:schemeClr>
              </a:solidFill>
            </a:endParaRP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3200" dirty="0">
                <a:solidFill>
                  <a:schemeClr val="bg1"/>
                </a:solidFill>
              </a:rPr>
              <a:t>as Diretrizes do BIRD não admitem a fixação de “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preços máximos</a:t>
            </a:r>
            <a:r>
              <a:rPr lang="pt-BR" sz="3200" dirty="0">
                <a:solidFill>
                  <a:schemeClr val="bg1"/>
                </a:solidFill>
              </a:rPr>
              <a:t>” assim como a consideração </a:t>
            </a:r>
            <a:r>
              <a:rPr lang="pt-BR" sz="3200" dirty="0" smtClean="0">
                <a:solidFill>
                  <a:schemeClr val="bg1"/>
                </a:solidFill>
              </a:rPr>
              <a:t>de </a:t>
            </a:r>
            <a:r>
              <a:rPr lang="pt-BR" sz="3200" dirty="0">
                <a:solidFill>
                  <a:schemeClr val="bg1"/>
                </a:solidFill>
              </a:rPr>
              <a:t>“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preços inexequíveis</a:t>
            </a:r>
            <a:r>
              <a:rPr lang="pt-BR" sz="3200" dirty="0">
                <a:solidFill>
                  <a:schemeClr val="bg1"/>
                </a:solidFill>
              </a:rPr>
              <a:t>” na avaliação n</a:t>
            </a:r>
            <a:r>
              <a:rPr lang="pt-BR" sz="3200" dirty="0" smtClean="0">
                <a:solidFill>
                  <a:schemeClr val="bg1"/>
                </a:solidFill>
              </a:rPr>
              <a:t>os </a:t>
            </a:r>
            <a:r>
              <a:rPr lang="pt-BR" sz="3200" dirty="0">
                <a:solidFill>
                  <a:schemeClr val="bg1"/>
                </a:solidFill>
              </a:rPr>
              <a:t>procedimentos de aquisição </a:t>
            </a:r>
            <a:r>
              <a:rPr lang="pt-BR" sz="3200" dirty="0" smtClean="0">
                <a:solidFill>
                  <a:schemeClr val="bg1"/>
                </a:solidFill>
              </a:rPr>
              <a:t>(</a:t>
            </a:r>
            <a:r>
              <a:rPr lang="pt-BR" sz="3200" dirty="0">
                <a:solidFill>
                  <a:schemeClr val="bg1"/>
                </a:solidFill>
              </a:rPr>
              <a:t>cuja inobservância ensejaria a rejeição/desclassificação de propostas);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800" dirty="0">
              <a:solidFill>
                <a:schemeClr val="bg1"/>
              </a:solidFill>
            </a:endParaRPr>
          </a:p>
          <a:p>
            <a:pPr marL="0" lvl="1" indent="0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30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713" y="6096000"/>
            <a:ext cx="8229600" cy="576263"/>
          </a:xfrm>
        </p:spPr>
        <p:txBody>
          <a:bodyPr rtlCol="0" anchor="t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PROJETO MULTISSETORIAL PARA O DESENVOLVIMENTO DO </a:t>
            </a: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PARANÁ – BIRD</a:t>
            </a: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SECRETARIA DE ESTADO DO PLANEJAMENTO E COORDENAÇÃO GERAL – SEPL</a:t>
            </a:r>
            <a:b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UNIDADE DE GERENCIAMENTO DO PROJETO – UGP</a:t>
            </a:r>
            <a:endParaRPr lang="pt-BR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79388" y="5949950"/>
            <a:ext cx="8856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3713" y="115888"/>
            <a:ext cx="8542337" cy="5905500"/>
          </a:xfrm>
        </p:spPr>
        <p:txBody>
          <a:bodyPr rtlCol="0">
            <a:no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Editais e Principais Aspectos de </a:t>
            </a:r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Aquisições: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Diretrizes de Aquisição: PREÇO</a:t>
            </a:r>
            <a:endParaRPr lang="pt-BR" dirty="0">
              <a:solidFill>
                <a:schemeClr val="bg1">
                  <a:lumMod val="95000"/>
                </a:schemeClr>
              </a:solidFill>
            </a:endParaRPr>
          </a:p>
          <a:p>
            <a:pPr marL="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32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3200" dirty="0">
              <a:solidFill>
                <a:schemeClr val="bg1">
                  <a:lumMod val="95000"/>
                </a:schemeClr>
              </a:solidFill>
            </a:endParaRPr>
          </a:p>
          <a:p>
            <a:pPr marL="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200" dirty="0" smtClean="0">
                <a:solidFill>
                  <a:schemeClr val="bg1">
                    <a:lumMod val="95000"/>
                  </a:schemeClr>
                </a:solidFill>
              </a:rPr>
              <a:t>Preço é o critério mais importante </a:t>
            </a:r>
          </a:p>
          <a:p>
            <a:pPr marL="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200" dirty="0" smtClean="0">
                <a:solidFill>
                  <a:schemeClr val="bg1">
                    <a:lumMod val="95000"/>
                  </a:schemeClr>
                </a:solidFill>
              </a:rPr>
              <a:t>do julgamento de uma proposta.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>
              <a:solidFill>
                <a:schemeClr val="bg1"/>
              </a:solidFill>
            </a:endParaRPr>
          </a:p>
          <a:p>
            <a:pPr marL="0" lvl="1" indent="0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32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713" y="6096000"/>
            <a:ext cx="8229600" cy="576263"/>
          </a:xfrm>
        </p:spPr>
        <p:txBody>
          <a:bodyPr rtlCol="0" anchor="t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PROJETO MULTISSETORIAL PARA O DESENVOLVIMENTO DO </a:t>
            </a: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PARANÁ – BIRD</a:t>
            </a: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SECRETARIA DE ESTADO DO PLANEJAMENTO E COORDENAÇÃO GERAL – SEPL</a:t>
            </a:r>
            <a:b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UNIDADE DE GERENCIAMENTO DO PROJETO – UGP</a:t>
            </a:r>
            <a:endParaRPr lang="pt-BR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79388" y="6021388"/>
            <a:ext cx="8856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3713" y="115888"/>
            <a:ext cx="8542337" cy="5905500"/>
          </a:xfrm>
        </p:spPr>
        <p:txBody>
          <a:bodyPr rtlCol="0">
            <a:no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Editais e Principais Aspectos de </a:t>
            </a:r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Aquisições: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Diretrizes de Aquisição: PREÇO</a:t>
            </a:r>
            <a:endParaRPr lang="pt-BR" dirty="0">
              <a:solidFill>
                <a:schemeClr val="bg1">
                  <a:lumMod val="95000"/>
                </a:schemeClr>
              </a:solidFill>
            </a:endParaRPr>
          </a:p>
          <a:p>
            <a:pPr marL="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>
              <a:solidFill>
                <a:schemeClr val="bg1">
                  <a:lumMod val="95000"/>
                </a:schemeClr>
              </a:solidFill>
            </a:endParaRPr>
          </a:p>
          <a:p>
            <a:pPr marL="0" lvl="1" indent="0" algn="ctr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SESA </a:t>
            </a:r>
            <a:r>
              <a:rPr lang="pt-BR" sz="3000" dirty="0">
                <a:solidFill>
                  <a:schemeClr val="bg1">
                    <a:lumMod val="95000"/>
                  </a:schemeClr>
                </a:solidFill>
              </a:rPr>
              <a:t>(por meio das Regionais) deve informar </a:t>
            </a:r>
            <a:endParaRPr lang="pt-BR" sz="3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lvl="1" indent="0" algn="ctr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sobre </a:t>
            </a:r>
            <a:r>
              <a:rPr lang="pt-BR" sz="3000" dirty="0">
                <a:solidFill>
                  <a:schemeClr val="bg1">
                    <a:lumMod val="95000"/>
                  </a:schemeClr>
                </a:solidFill>
              </a:rPr>
              <a:t>origem do recurso transferido </a:t>
            </a:r>
            <a:endParaRPr lang="pt-BR" sz="3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lvl="1" indent="0" algn="ctr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pt-BR" sz="3000" dirty="0">
                <a:solidFill>
                  <a:schemeClr val="bg1">
                    <a:lumMod val="95000"/>
                  </a:schemeClr>
                </a:solidFill>
              </a:rPr>
              <a:t>se oriundo do empréstimo do BIRD </a:t>
            </a:r>
            <a:endParaRPr lang="pt-BR" sz="3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lvl="1" indent="0" algn="ctr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ou </a:t>
            </a:r>
            <a:r>
              <a:rPr lang="pt-BR" sz="3000" dirty="0">
                <a:solidFill>
                  <a:schemeClr val="bg1">
                    <a:lumMod val="95000"/>
                  </a:schemeClr>
                </a:solidFill>
              </a:rPr>
              <a:t>de outra fonte nacional</a:t>
            </a: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).</a:t>
            </a:r>
            <a:endParaRPr lang="pt-BR" sz="3000" dirty="0">
              <a:solidFill>
                <a:schemeClr val="bg1">
                  <a:lumMod val="95000"/>
                </a:schemeClr>
              </a:solidFill>
            </a:endParaRPr>
          </a:p>
          <a:p>
            <a:pPr marL="0" lvl="1" indent="0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30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713" y="6096000"/>
            <a:ext cx="8229600" cy="576263"/>
          </a:xfrm>
        </p:spPr>
        <p:txBody>
          <a:bodyPr rtlCol="0" anchor="t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PROJETO MULTISSETORIAL PARA O DESENVOLVIMENTO DO </a:t>
            </a: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PARANÁ – BIRD</a:t>
            </a: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SECRETARIA DE ESTADO DO PLANEJAMENTO E COORDENAÇÃO GERAL – SEPL</a:t>
            </a:r>
            <a:b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UNIDADE DE GERENCIAMENTO DO PROJETO – UGP</a:t>
            </a:r>
            <a:endParaRPr lang="pt-BR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79388" y="6021388"/>
            <a:ext cx="8856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3713" y="115888"/>
            <a:ext cx="8542337" cy="5905500"/>
          </a:xfrm>
        </p:spPr>
        <p:txBody>
          <a:bodyPr rtlCol="0">
            <a:no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Editais e Principais Aspectos de </a:t>
            </a:r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Aquisições: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Diretrizes de Aquisição: PREÇO</a:t>
            </a:r>
            <a:endParaRPr lang="pt-BR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800" dirty="0">
              <a:solidFill>
                <a:schemeClr val="bg1"/>
              </a:solidFill>
            </a:endParaRPr>
          </a:p>
          <a:p>
            <a:pPr marL="0" lvl="1" indent="0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Fases da licitação:</a:t>
            </a:r>
            <a:endParaRPr lang="pt-BR" sz="3000" dirty="0">
              <a:solidFill>
                <a:schemeClr val="bg1">
                  <a:lumMod val="95000"/>
                </a:schemeClr>
              </a:solidFill>
            </a:endParaRPr>
          </a:p>
          <a:p>
            <a:pPr marL="0" lvl="1" indent="0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3000" dirty="0">
              <a:solidFill>
                <a:schemeClr val="bg1">
                  <a:lumMod val="95000"/>
                </a:schemeClr>
              </a:solidFill>
            </a:endParaRPr>
          </a:p>
          <a:p>
            <a:pPr marL="457200" lvl="1" indent="-457200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3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interna: </a:t>
            </a:r>
            <a:r>
              <a:rPr lang="pt-BR" sz="3000" dirty="0">
                <a:solidFill>
                  <a:schemeClr val="bg1">
                    <a:lumMod val="95000"/>
                  </a:schemeClr>
                </a:solidFill>
              </a:rPr>
              <a:t>faz cotação de preços no mercado;</a:t>
            </a:r>
          </a:p>
          <a:p>
            <a:pPr marL="457200" lvl="1" indent="-457200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3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</a:t>
            </a:r>
            <a:r>
              <a:rPr lang="pt-BR" sz="3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externa: </a:t>
            </a:r>
            <a:r>
              <a:rPr lang="pt-BR" sz="3000" dirty="0">
                <a:solidFill>
                  <a:schemeClr val="bg1">
                    <a:lumMod val="95000"/>
                  </a:schemeClr>
                </a:solidFill>
              </a:rPr>
              <a:t>não menciona nem preço máximo nem preço de </a:t>
            </a: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referência.</a:t>
            </a:r>
            <a:endParaRPr lang="pt-BR" sz="3000" dirty="0">
              <a:solidFill>
                <a:schemeClr val="bg1">
                  <a:lumMod val="95000"/>
                </a:schemeClr>
              </a:solidFill>
            </a:endParaRPr>
          </a:p>
          <a:p>
            <a:pPr marL="0" lvl="1" indent="0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30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713" y="6096000"/>
            <a:ext cx="8229600" cy="576263"/>
          </a:xfrm>
        </p:spPr>
        <p:txBody>
          <a:bodyPr rtlCol="0" anchor="t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PROJETO MULTISSETORIAL PARA O DESENVOLVIMENTO DO </a:t>
            </a: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PARANÁ – BIRD</a:t>
            </a: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SECRETARIA DE ESTADO DO PLANEJAMENTO E COORDENAÇÃO GERAL – SEPL</a:t>
            </a:r>
            <a:b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UNIDADE DE GERENCIAMENTO DO PROJETO – UGP</a:t>
            </a:r>
            <a:endParaRPr lang="pt-BR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79388" y="6021388"/>
            <a:ext cx="8856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3713" y="115888"/>
            <a:ext cx="8542337" cy="5905500"/>
          </a:xfrm>
        </p:spPr>
        <p:txBody>
          <a:bodyPr rtlCol="0">
            <a:no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Editais e Principais Aspectos de </a:t>
            </a:r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Aquisições: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Diretrizes de Aquisição: PREÇO</a:t>
            </a:r>
            <a:endParaRPr lang="pt-BR" dirty="0">
              <a:solidFill>
                <a:schemeClr val="bg1">
                  <a:lumMod val="95000"/>
                </a:schemeClr>
              </a:solidFill>
            </a:endParaRPr>
          </a:p>
          <a:p>
            <a:pPr marL="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200" dirty="0" smtClean="0">
                <a:solidFill>
                  <a:schemeClr val="bg1">
                    <a:lumMod val="95000"/>
                  </a:schemeClr>
                </a:solidFill>
              </a:rPr>
              <a:t>Sugestão de Procedimento:</a:t>
            </a:r>
          </a:p>
          <a:p>
            <a:pPr marL="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>
              <a:solidFill>
                <a:schemeClr val="bg1">
                  <a:lumMod val="95000"/>
                </a:schemeClr>
              </a:solidFill>
            </a:endParaRPr>
          </a:p>
          <a:p>
            <a:pPr marL="457200" lvl="1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3200" dirty="0">
                <a:solidFill>
                  <a:schemeClr val="bg1">
                    <a:lumMod val="95000"/>
                  </a:schemeClr>
                </a:solidFill>
              </a:rPr>
              <a:t>Deixar expresso na instrução do processo que os recursos envolvidos na ação tem origem parcial ou total de financiamento do </a:t>
            </a:r>
            <a:r>
              <a:rPr lang="pt-BR" sz="3200" dirty="0" smtClean="0">
                <a:solidFill>
                  <a:schemeClr val="bg1">
                    <a:lumMod val="95000"/>
                  </a:schemeClr>
                </a:solidFill>
              </a:rPr>
              <a:t>BIRD;</a:t>
            </a:r>
            <a:endParaRPr lang="pt-BR" sz="3200" dirty="0">
              <a:solidFill>
                <a:schemeClr val="bg1">
                  <a:lumMod val="95000"/>
                </a:schemeClr>
              </a:solidFill>
            </a:endParaRPr>
          </a:p>
          <a:p>
            <a:pPr marL="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3200" dirty="0">
              <a:solidFill>
                <a:schemeClr val="bg1">
                  <a:lumMod val="95000"/>
                </a:schemeClr>
              </a:solidFill>
            </a:endParaRPr>
          </a:p>
          <a:p>
            <a:pPr marL="457200" lvl="1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3200" dirty="0">
                <a:solidFill>
                  <a:schemeClr val="bg1">
                    <a:lumMod val="95000"/>
                  </a:schemeClr>
                </a:solidFill>
              </a:rPr>
              <a:t>Idem, no preâmbulo do edital e no aviso de </a:t>
            </a:r>
            <a:r>
              <a:rPr lang="pt-BR" sz="3200" dirty="0" smtClean="0">
                <a:solidFill>
                  <a:schemeClr val="bg1">
                    <a:lumMod val="95000"/>
                  </a:schemeClr>
                </a:solidFill>
              </a:rPr>
              <a:t>licitação.</a:t>
            </a:r>
            <a:endParaRPr lang="pt-BR" sz="3200" dirty="0">
              <a:solidFill>
                <a:schemeClr val="bg1">
                  <a:lumMod val="95000"/>
                </a:schemeClr>
              </a:solidFill>
            </a:endParaRPr>
          </a:p>
          <a:p>
            <a:pPr marL="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32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>
              <a:solidFill>
                <a:schemeClr val="bg1"/>
              </a:solidFill>
            </a:endParaRPr>
          </a:p>
          <a:p>
            <a:pPr marL="0" lvl="1" indent="0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32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713" y="6096000"/>
            <a:ext cx="8229600" cy="576263"/>
          </a:xfrm>
        </p:spPr>
        <p:txBody>
          <a:bodyPr rtlCol="0" anchor="t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PROJETO MULTISSETORIAL PARA O DESENVOLVIMENTO DO </a:t>
            </a: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PARANÁ – BIRD</a:t>
            </a: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SECRETARIA DE ESTADO DO PLANEJAMENTO E COORDENAÇÃO GERAL – SEPL</a:t>
            </a:r>
            <a:b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UNIDADE DE GERENCIAMENTO DO PROJETO – UGP</a:t>
            </a:r>
            <a:endParaRPr lang="pt-BR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79388" y="6021388"/>
            <a:ext cx="8856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3713" y="115888"/>
            <a:ext cx="8542337" cy="5905500"/>
          </a:xfrm>
        </p:spPr>
        <p:txBody>
          <a:bodyPr rtlCol="0">
            <a:no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Editais e Principais Aspectos de </a:t>
            </a:r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Aquisições: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Diretrizes de Aquisição: PREÇO</a:t>
            </a:r>
            <a:endParaRPr lang="pt-BR" dirty="0">
              <a:solidFill>
                <a:schemeClr val="bg1">
                  <a:lumMod val="95000"/>
                </a:schemeClr>
              </a:solidFill>
            </a:endParaRPr>
          </a:p>
          <a:p>
            <a:pPr marL="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32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Obras: pode usar planilha padrão de descrição dos serviços, incluindo quantitativo e definição de qualidade, sem especificação de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preços.</a:t>
            </a:r>
            <a:endParaRPr lang="pt-BR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>
              <a:solidFill>
                <a:schemeClr val="bg1"/>
              </a:solidFill>
            </a:endParaRPr>
          </a:p>
          <a:p>
            <a:pPr marL="0" lvl="1" indent="0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32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713" y="6096000"/>
            <a:ext cx="8229600" cy="576263"/>
          </a:xfrm>
        </p:spPr>
        <p:txBody>
          <a:bodyPr rtlCol="0" anchor="t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PROJETO MULTISSETORIAL PARA O DESENVOLVIMENTO DO </a:t>
            </a: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PARANÁ – BIRD</a:t>
            </a: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SECRETARIA DE ESTADO DO PLANEJAMENTO E COORDENAÇÃO GERAL – SEPL</a:t>
            </a:r>
            <a:b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UNIDADE DE GERENCIAMENTO DO PROJETO – UGP</a:t>
            </a:r>
            <a:endParaRPr lang="pt-BR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79388" y="6021388"/>
            <a:ext cx="8856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850" y="115888"/>
            <a:ext cx="8712200" cy="5905500"/>
          </a:xfrm>
        </p:spPr>
        <p:txBody>
          <a:bodyPr rtlCol="0">
            <a:no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Editais e Principais Aspectos de </a:t>
            </a:r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Aquisições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2.61 - Rejeição de todas as propostas:</a:t>
            </a:r>
            <a:endParaRPr lang="pt-BR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lvl="1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200" dirty="0" smtClean="0">
                <a:solidFill>
                  <a:schemeClr val="bg1">
                    <a:lumMod val="95000"/>
                  </a:schemeClr>
                </a:solidFill>
              </a:rPr>
              <a:t>Em  </a:t>
            </a:r>
            <a:r>
              <a:rPr lang="pt-BR" sz="3200" dirty="0">
                <a:solidFill>
                  <a:schemeClr val="bg1">
                    <a:lumMod val="95000"/>
                  </a:schemeClr>
                </a:solidFill>
              </a:rPr>
              <a:t>geral,  os  editais  de  licitação  preveem  a  possibilidade  de  rejeição  de  todas  as </a:t>
            </a:r>
            <a:r>
              <a:rPr lang="pt-BR" sz="3200" dirty="0" smtClean="0">
                <a:solidFill>
                  <a:schemeClr val="bg1">
                    <a:lumMod val="95000"/>
                  </a:schemeClr>
                </a:solidFill>
              </a:rPr>
              <a:t>propostas </a:t>
            </a:r>
            <a:r>
              <a:rPr lang="pt-BR" sz="3200" dirty="0">
                <a:solidFill>
                  <a:schemeClr val="bg1">
                    <a:lumMod val="95000"/>
                  </a:schemeClr>
                </a:solidFill>
              </a:rPr>
              <a:t>pelo Mutuário. Justifica-se a recusa de todas as ofertas quando não existe uma </a:t>
            </a:r>
            <a:r>
              <a:rPr lang="pt-BR" sz="3200" dirty="0" smtClean="0">
                <a:solidFill>
                  <a:schemeClr val="bg1">
                    <a:lumMod val="95000"/>
                  </a:schemeClr>
                </a:solidFill>
              </a:rPr>
              <a:t>efetiva concorrência</a:t>
            </a:r>
            <a:r>
              <a:rPr lang="pt-BR" sz="3200" dirty="0">
                <a:solidFill>
                  <a:schemeClr val="bg1">
                    <a:lumMod val="95000"/>
                  </a:schemeClr>
                </a:solidFill>
              </a:rPr>
              <a:t>, as propostas não atendem às exigências, nenhum licitante cumpre os </a:t>
            </a:r>
            <a:r>
              <a:rPr lang="pt-BR" sz="3200" dirty="0" smtClean="0">
                <a:solidFill>
                  <a:schemeClr val="bg1">
                    <a:lumMod val="95000"/>
                  </a:schemeClr>
                </a:solidFill>
              </a:rPr>
              <a:t>critérios </a:t>
            </a:r>
            <a:r>
              <a:rPr lang="pt-BR" sz="3200" dirty="0">
                <a:solidFill>
                  <a:schemeClr val="bg1">
                    <a:lumMod val="95000"/>
                  </a:schemeClr>
                </a:solidFill>
              </a:rPr>
              <a:t>de qualificação  </a:t>
            </a:r>
            <a:r>
              <a:rPr lang="pt-BR" sz="3200" dirty="0" smtClean="0">
                <a:solidFill>
                  <a:schemeClr val="bg1">
                    <a:lumMod val="95000"/>
                  </a:schemeClr>
                </a:solidFill>
              </a:rPr>
              <a:t>especificados ...</a:t>
            </a:r>
            <a:endParaRPr lang="pt-BR" sz="32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000" dirty="0" smtClean="0">
                <a:solidFill>
                  <a:schemeClr val="bg1">
                    <a:lumMod val="95000"/>
                  </a:schemeClr>
                </a:solidFill>
              </a:rPr>
              <a:t>(continua)</a:t>
            </a:r>
            <a:endParaRPr lang="pt-BR" sz="20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>
              <a:solidFill>
                <a:schemeClr val="bg1"/>
              </a:solidFill>
            </a:endParaRPr>
          </a:p>
          <a:p>
            <a:pPr marL="0" lvl="1" indent="0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32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713" y="6096000"/>
            <a:ext cx="8229600" cy="576263"/>
          </a:xfrm>
        </p:spPr>
        <p:txBody>
          <a:bodyPr rtlCol="0" anchor="t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PROJETO MULTISSETORIAL PARA O DESENVOLVIMENTO DO </a:t>
            </a: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PARANÁ – BIRD</a:t>
            </a: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SECRETARIA DE ESTADO DO PLANEJAMENTO E COORDENAÇÃO GERAL – SEPL</a:t>
            </a:r>
            <a:b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UNIDADE DE GERENCIAMENTO DO PROJETO – UGP</a:t>
            </a:r>
            <a:endParaRPr lang="pt-BR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79388" y="6021388"/>
            <a:ext cx="8856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850" y="115888"/>
            <a:ext cx="8712200" cy="5905500"/>
          </a:xfrm>
        </p:spPr>
        <p:txBody>
          <a:bodyPr rtlCol="0">
            <a:no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Editais e Principais Aspectos de </a:t>
            </a:r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Aquisições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2.61 - Rejeição de todas as propostas:</a:t>
            </a:r>
            <a:endParaRPr lang="pt-BR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pt-BR" sz="2000" dirty="0" smtClean="0">
                <a:solidFill>
                  <a:schemeClr val="bg1">
                    <a:lumMod val="95000"/>
                  </a:schemeClr>
                </a:solidFill>
              </a:rPr>
              <a:t>continuação)</a:t>
            </a:r>
            <a:endParaRPr lang="pt-BR" sz="2000" dirty="0">
              <a:solidFill>
                <a:schemeClr val="bg1">
                  <a:lumMod val="95000"/>
                </a:schemeClr>
              </a:solidFill>
            </a:endParaRPr>
          </a:p>
          <a:p>
            <a:pPr marL="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lvl="1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200" dirty="0">
                <a:solidFill>
                  <a:schemeClr val="bg1">
                    <a:lumMod val="95000"/>
                  </a:schemeClr>
                </a:solidFill>
              </a:rPr>
              <a:t>... ou o valor da proposta  de  menor preço avaliado  é </a:t>
            </a:r>
            <a:r>
              <a:rPr lang="pt-BR" sz="32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substancialmente</a:t>
            </a:r>
            <a:r>
              <a:rPr lang="pt-BR" sz="3200" dirty="0" smtClean="0">
                <a:solidFill>
                  <a:schemeClr val="bg1">
                    <a:lumMod val="95000"/>
                  </a:schemeClr>
                </a:solidFill>
              </a:rPr>
              <a:t>  </a:t>
            </a:r>
            <a:r>
              <a:rPr lang="pt-BR" sz="3200" dirty="0">
                <a:solidFill>
                  <a:schemeClr val="bg1">
                    <a:lumMod val="95000"/>
                  </a:schemeClr>
                </a:solidFill>
              </a:rPr>
              <a:t>mais  elevada  que  o  custo  estimado  atualizado  ou  que  o  orçamento </a:t>
            </a:r>
          </a:p>
          <a:p>
            <a:pPr marL="0" lvl="1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200" dirty="0">
                <a:solidFill>
                  <a:schemeClr val="bg1">
                    <a:lumMod val="95000"/>
                  </a:schemeClr>
                </a:solidFill>
              </a:rPr>
              <a:t>existente. A falta de competitividade não será determinada apenas com base no número </a:t>
            </a:r>
            <a:r>
              <a:rPr lang="pt-BR" sz="3200" dirty="0" smtClean="0">
                <a:solidFill>
                  <a:schemeClr val="bg1">
                    <a:lumMod val="95000"/>
                  </a:schemeClr>
                </a:solidFill>
              </a:rPr>
              <a:t>de  </a:t>
            </a:r>
            <a:r>
              <a:rPr lang="pt-BR" sz="3200" dirty="0">
                <a:solidFill>
                  <a:schemeClr val="bg1">
                    <a:lumMod val="95000"/>
                  </a:schemeClr>
                </a:solidFill>
              </a:rPr>
              <a:t>licitantes. </a:t>
            </a: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000" dirty="0" smtClean="0">
                <a:solidFill>
                  <a:schemeClr val="bg1">
                    <a:lumMod val="95000"/>
                  </a:schemeClr>
                </a:solidFill>
              </a:rPr>
              <a:t>(continua)</a:t>
            </a:r>
            <a:endParaRPr lang="pt-BR" sz="20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>
              <a:solidFill>
                <a:schemeClr val="bg1"/>
              </a:solidFill>
            </a:endParaRPr>
          </a:p>
          <a:p>
            <a:pPr marL="0" lvl="1" indent="0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32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713" y="6096000"/>
            <a:ext cx="8229600" cy="576263"/>
          </a:xfrm>
        </p:spPr>
        <p:txBody>
          <a:bodyPr rtlCol="0" anchor="t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PROJETO MULTISSETORIAL PARA O DESENVOLVIMENTO DO </a:t>
            </a: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PARANÁ – BIRD</a:t>
            </a: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SECRETARIA DE ESTADO DO PLANEJAMENTO E COORDENAÇÃO GERAL – SEPL</a:t>
            </a:r>
            <a:b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UNIDADE DE GERENCIAMENTO DO PROJETO – UGP</a:t>
            </a:r>
            <a:endParaRPr lang="pt-BR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79388" y="6021388"/>
            <a:ext cx="8856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713" y="6096000"/>
            <a:ext cx="8229600" cy="576263"/>
          </a:xfrm>
        </p:spPr>
        <p:txBody>
          <a:bodyPr rtlCol="0" anchor="t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PROJETO MULTISSETORIAL PARA O DESENVOLVIMENTO DO PARANÁ - BIRD</a:t>
            </a:r>
            <a:b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SECRETARIA DE ESTADO DO PLANEJAMENTO E COORDENAÇÃO GERAL – SEPL</a:t>
            </a:r>
            <a:b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UNIDADE DE GERENCIAMENTO DO PROJETO - UGP</a:t>
            </a:r>
            <a:endParaRPr lang="pt-BR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3713" y="620713"/>
            <a:ext cx="8229600" cy="4895850"/>
          </a:xfrm>
        </p:spPr>
        <p:txBody>
          <a:bodyPr rtlCol="0">
            <a:normAutofit fontScale="925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FUNDAMENTAÇÃO LEGAL: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AQUISIÇÕES </a:t>
            </a:r>
            <a:r>
              <a:rPr lang="pt-BR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pt-B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ÂMBITO DO PROJETO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>
              <a:solidFill>
                <a:schemeClr val="bg1">
                  <a:lumMod val="95000"/>
                </a:schemeClr>
              </a:solidFill>
            </a:endParaRPr>
          </a:p>
          <a:p>
            <a:pPr fontAlgn="auto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Contrato de empréstimo;</a:t>
            </a:r>
          </a:p>
          <a:p>
            <a:pPr fontAlgn="auto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Lei Nº 8.666/1993, 10.520/2002, 15.608/2007;</a:t>
            </a:r>
          </a:p>
          <a:p>
            <a:pPr fontAlgn="auto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A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utorização do Senado 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F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ederal.</a:t>
            </a:r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79388" y="5949950"/>
            <a:ext cx="8856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850" y="115888"/>
            <a:ext cx="8712200" cy="5905500"/>
          </a:xfrm>
        </p:spPr>
        <p:txBody>
          <a:bodyPr rtlCol="0">
            <a:no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Editais e Principais Aspectos de </a:t>
            </a:r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Aquisições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2.61 - Rejeição de todas as propostas:</a:t>
            </a:r>
            <a:endParaRPr lang="pt-BR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pt-BR" sz="2000" dirty="0" smtClean="0">
                <a:solidFill>
                  <a:schemeClr val="bg1">
                    <a:lumMod val="95000"/>
                  </a:schemeClr>
                </a:solidFill>
              </a:rPr>
              <a:t>continuação)</a:t>
            </a:r>
          </a:p>
          <a:p>
            <a:pPr marL="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>
              <a:solidFill>
                <a:schemeClr val="bg1">
                  <a:lumMod val="95000"/>
                </a:schemeClr>
              </a:solidFill>
            </a:endParaRPr>
          </a:p>
          <a:p>
            <a:pPr marL="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200" dirty="0">
                <a:solidFill>
                  <a:schemeClr val="bg1">
                    <a:lumMod val="95000"/>
                  </a:schemeClr>
                </a:solidFill>
              </a:rPr>
              <a:t>Mesmo  quando  for  enviada  somente  uma  proposta,  o  processo  licitatório </a:t>
            </a:r>
            <a:r>
              <a:rPr lang="pt-BR" sz="32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poderá</a:t>
            </a:r>
            <a:r>
              <a:rPr lang="pt-BR" sz="3200" dirty="0" smtClean="0">
                <a:solidFill>
                  <a:schemeClr val="bg1">
                    <a:lumMod val="95000"/>
                  </a:schemeClr>
                </a:solidFill>
              </a:rPr>
              <a:t>  </a:t>
            </a:r>
            <a:r>
              <a:rPr lang="pt-BR" sz="3200" dirty="0">
                <a:solidFill>
                  <a:schemeClr val="bg1">
                    <a:lumMod val="95000"/>
                  </a:schemeClr>
                </a:solidFill>
              </a:rPr>
              <a:t>ser  considerado  válido  se  a  concorrência  tiver  sido  </a:t>
            </a:r>
            <a:r>
              <a:rPr lang="pt-BR" sz="32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satisfatoriamente</a:t>
            </a:r>
            <a:r>
              <a:rPr lang="pt-BR" sz="3200" dirty="0">
                <a:solidFill>
                  <a:schemeClr val="bg1">
                    <a:lumMod val="95000"/>
                  </a:schemeClr>
                </a:solidFill>
              </a:rPr>
              <a:t>  divulgada, os critérios de qualificação não tiverem sido  </a:t>
            </a:r>
            <a:r>
              <a:rPr lang="pt-BR" sz="32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indevidamente  restritivos</a:t>
            </a:r>
            <a:r>
              <a:rPr lang="pt-BR" sz="3200" dirty="0">
                <a:solidFill>
                  <a:schemeClr val="bg1">
                    <a:lumMod val="95000"/>
                  </a:schemeClr>
                </a:solidFill>
              </a:rPr>
              <a:t>  e os preços forem </a:t>
            </a:r>
            <a:r>
              <a:rPr lang="pt-BR" sz="32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razoáveis</a:t>
            </a:r>
            <a:r>
              <a:rPr lang="pt-BR" sz="3200" dirty="0">
                <a:solidFill>
                  <a:schemeClr val="bg1">
                    <a:lumMod val="95000"/>
                  </a:schemeClr>
                </a:solidFill>
              </a:rPr>
              <a:t> em comparação aos valores de mercado.</a:t>
            </a: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>
              <a:solidFill>
                <a:schemeClr val="bg1"/>
              </a:solidFill>
            </a:endParaRPr>
          </a:p>
          <a:p>
            <a:pPr marL="0" lvl="1" indent="0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32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713" y="6096000"/>
            <a:ext cx="8229600" cy="576263"/>
          </a:xfrm>
        </p:spPr>
        <p:txBody>
          <a:bodyPr rtlCol="0" anchor="t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PROJETO MULTISSETORIAL PARA O DESENVOLVIMENTO DO </a:t>
            </a: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PARANÁ – BIRD</a:t>
            </a: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SECRETARIA DE ESTADO DO PLANEJAMENTO E COORDENAÇÃO GERAL – SEPL</a:t>
            </a:r>
            <a:b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UNIDADE DE GERENCIAMENTO DO PROJETO – UGP</a:t>
            </a:r>
            <a:endParaRPr lang="pt-BR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79388" y="6021388"/>
            <a:ext cx="8856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713" y="6096000"/>
            <a:ext cx="8229600" cy="576263"/>
          </a:xfrm>
        </p:spPr>
        <p:txBody>
          <a:bodyPr rtlCol="0" anchor="t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PROJETO MULTISSETORIAL PARA O DESENVOLVIMENTO DO </a:t>
            </a: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PARANÁ – BIRD</a:t>
            </a: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SECRETARIA DE ESTADO DO PLANEJAMENTO E COORDENAÇÃO GERAL – SEPL</a:t>
            </a:r>
            <a:b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UNIDADE DE GERENCIAMENTO DO PROJETO – UGP</a:t>
            </a:r>
            <a:endParaRPr lang="pt-BR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</p:nvPr>
        </p:nvGraphicFramePr>
        <p:xfrm>
          <a:off x="493204" y="620688"/>
          <a:ext cx="82296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Conector reto 5"/>
          <p:cNvCxnSpPr/>
          <p:nvPr/>
        </p:nvCxnSpPr>
        <p:spPr>
          <a:xfrm>
            <a:off x="179388" y="5949950"/>
            <a:ext cx="8856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740" name="Retângulo 9"/>
          <p:cNvSpPr>
            <a:spLocks noChangeArrowheads="1"/>
          </p:cNvSpPr>
          <p:nvPr/>
        </p:nvSpPr>
        <p:spPr bwMode="auto">
          <a:xfrm>
            <a:off x="576263" y="184150"/>
            <a:ext cx="79565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pt-BR" sz="3200">
                <a:solidFill>
                  <a:srgbClr val="F2F2F2"/>
                </a:solidFill>
                <a:latin typeface="Calibri" pitchFamily="34" charset="0"/>
              </a:rPr>
              <a:t>PROJETO MULTISSETORIAL      /           EXECUÇÃO INDIRETA </a:t>
            </a:r>
          </a:p>
        </p:txBody>
      </p:sp>
      <p:sp>
        <p:nvSpPr>
          <p:cNvPr id="3" name="Retângulo 2"/>
          <p:cNvSpPr/>
          <p:nvPr/>
        </p:nvSpPr>
        <p:spPr>
          <a:xfrm>
            <a:off x="539750" y="4724400"/>
            <a:ext cx="6048375" cy="6477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  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 </a:t>
            </a:r>
            <a:r>
              <a:rPr lang="pt-BR" dirty="0"/>
              <a:t>   Auditoria  Independente do Projeto por meio do </a:t>
            </a:r>
            <a:r>
              <a:rPr lang="pt-BR" b="1" dirty="0">
                <a:solidFill>
                  <a:schemeClr val="bg1"/>
                </a:solidFill>
              </a:rPr>
              <a:t>TCE-PR </a:t>
            </a:r>
            <a:endParaRPr lang="pt-BR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4" name="Seta para baixo 3"/>
          <p:cNvSpPr/>
          <p:nvPr/>
        </p:nvSpPr>
        <p:spPr>
          <a:xfrm>
            <a:off x="628650" y="4005263"/>
            <a:ext cx="5976938" cy="574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>
            <a:off x="6659563" y="4849813"/>
            <a:ext cx="360362" cy="39687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713" y="6096000"/>
            <a:ext cx="8229600" cy="576263"/>
          </a:xfrm>
        </p:spPr>
        <p:txBody>
          <a:bodyPr rtlCol="0" anchor="t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PROJETO MULTISSETORIAL PARA O DESENVOLVIMENTO DO PARANÁ - BIRD</a:t>
            </a:r>
            <a:b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SECRETARIA DE ESTADO DO PLANEJAMENTO E COORDENAÇÃO GERAL – SEPL</a:t>
            </a:r>
            <a:b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UNIDADE DE GERENCIAMENTO DO PROJETO - UGP</a:t>
            </a:r>
            <a:endParaRPr lang="pt-BR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404813"/>
            <a:ext cx="8856662" cy="5545137"/>
          </a:xfrm>
        </p:spPr>
        <p:txBody>
          <a:bodyPr rtlCol="0">
            <a:no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>
                <a:solidFill>
                  <a:schemeClr val="bg1"/>
                </a:solidFill>
              </a:rPr>
              <a:t>Projeto Multissetorial - Atuação do </a:t>
            </a:r>
            <a:r>
              <a:rPr lang="pt-BR" b="1" dirty="0" smtClean="0">
                <a:solidFill>
                  <a:schemeClr val="bg1"/>
                </a:solidFill>
              </a:rPr>
              <a:t>TCE-PR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bg1"/>
                </a:solidFill>
              </a:rPr>
              <a:t>Diretoria </a:t>
            </a:r>
            <a:r>
              <a:rPr lang="pt-BR" b="1" dirty="0">
                <a:solidFill>
                  <a:schemeClr val="bg1"/>
                </a:solidFill>
              </a:rPr>
              <a:t>de Auditorias – </a:t>
            </a:r>
            <a:r>
              <a:rPr lang="pt-BR" b="1" dirty="0" smtClean="0">
                <a:solidFill>
                  <a:schemeClr val="bg1"/>
                </a:solidFill>
              </a:rPr>
              <a:t>DAUD</a:t>
            </a:r>
          </a:p>
          <a:p>
            <a:pPr fontAlgn="auto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2700" dirty="0" smtClean="0">
                <a:solidFill>
                  <a:schemeClr val="bg1"/>
                </a:solidFill>
              </a:rPr>
              <a:t>Art</a:t>
            </a:r>
            <a:r>
              <a:rPr lang="pt-BR" sz="2700" dirty="0">
                <a:solidFill>
                  <a:schemeClr val="bg1"/>
                </a:solidFill>
              </a:rPr>
              <a:t>. 164 (Regimento Interno). Compete à Diretoria de Auditorias:</a:t>
            </a: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200" dirty="0">
                <a:solidFill>
                  <a:schemeClr val="bg1"/>
                </a:solidFill>
              </a:rPr>
              <a:t>I - realizar as auditorias em programas </a:t>
            </a:r>
            <a:r>
              <a:rPr lang="pt-BR" sz="3200" dirty="0" err="1">
                <a:solidFill>
                  <a:schemeClr val="bg1"/>
                </a:solidFill>
              </a:rPr>
              <a:t>cofinanciados</a:t>
            </a:r>
            <a:r>
              <a:rPr lang="pt-BR" sz="3200" dirty="0">
                <a:solidFill>
                  <a:schemeClr val="bg1"/>
                </a:solidFill>
              </a:rPr>
              <a:t> por operações de crédito contraídas pelo Estado do Paraná e Municípios ou oriundos de doação de organismos multilaterais de crédito, mediante determinação da Presidência;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>
              <a:solidFill>
                <a:schemeClr val="bg1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79388" y="6092825"/>
            <a:ext cx="8856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713" y="6096000"/>
            <a:ext cx="8229600" cy="576263"/>
          </a:xfrm>
        </p:spPr>
        <p:txBody>
          <a:bodyPr rtlCol="0" anchor="t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PROJETO MULTISSETORIAL PARA O DESENVOLVIMENTO DO </a:t>
            </a: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PARANÁ – BIRD</a:t>
            </a: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SECRETARIA DE ESTADO DO PLANEJAMENTO E COORDENAÇÃO GERAL – SEPL</a:t>
            </a:r>
            <a:b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UNIDADE DE GERENCIAMENTO DO PROJETO – UGP</a:t>
            </a:r>
            <a:endParaRPr lang="pt-BR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3713" y="260350"/>
            <a:ext cx="8470900" cy="56896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Endereços úteis: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3000" dirty="0" smtClean="0">
              <a:solidFill>
                <a:schemeClr val="bg1">
                  <a:lumMod val="9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Secretaria de Planejamento – Contrato de Empréstimo e Manual Operativo</a:t>
            </a:r>
            <a:r>
              <a:rPr lang="pt-BR" sz="3000" dirty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pt-BR" sz="3000" i="1" dirty="0">
                <a:solidFill>
                  <a:schemeClr val="bg1">
                    <a:lumMod val="95000"/>
                  </a:schemeClr>
                </a:solidFill>
              </a:rPr>
              <a:t>http://</a:t>
            </a:r>
            <a:r>
              <a:rPr lang="pt-BR" sz="3000" i="1" dirty="0" smtClean="0">
                <a:solidFill>
                  <a:schemeClr val="bg1">
                    <a:lumMod val="95000"/>
                  </a:schemeClr>
                </a:solidFill>
              </a:rPr>
              <a:t>www.sepl.pr.gov.br/modules/conteudo/conteudo.php?conteudo=40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i="1" dirty="0">
                <a:solidFill>
                  <a:schemeClr val="bg1">
                    <a:lumMod val="95000"/>
                  </a:schemeClr>
                </a:solidFill>
              </a:rPr>
              <a:t>Banco Mundial:</a:t>
            </a:r>
          </a:p>
          <a:p>
            <a:pPr marL="34200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i="1" dirty="0">
                <a:solidFill>
                  <a:schemeClr val="bg1">
                    <a:lumMod val="95000"/>
                  </a:schemeClr>
                </a:solidFill>
              </a:rPr>
              <a:t>www.bancomundial.org.br ou http://www.worldbank.org/pt/country/brazil </a:t>
            </a:r>
          </a:p>
          <a:p>
            <a:pPr fontAlgn="auto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pt-BR" i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79388" y="5949950"/>
            <a:ext cx="8856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713" y="6096000"/>
            <a:ext cx="8229600" cy="576263"/>
          </a:xfrm>
        </p:spPr>
        <p:txBody>
          <a:bodyPr rtlCol="0" anchor="t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PROJETO MULTISSETORIAL PARA O DESENVOLVIMENTO DO </a:t>
            </a: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PARANÁ – BIRD</a:t>
            </a: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SECRETARIA DE ESTADO DO PLANEJAMENTO E COORDENAÇÃO GERAL – SEPL</a:t>
            </a:r>
            <a:b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UNIDADE DE GERENCIAMENTO DO PROJETO – UGP</a:t>
            </a:r>
            <a:endParaRPr lang="pt-BR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3713" y="260350"/>
            <a:ext cx="8229600" cy="54006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UGP/SEPL – Equipe de Aquisições e Seleção de Consultores: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</a:rPr>
              <a:t>CONTATOS: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</a:rPr>
              <a:t>UGP/SEPL – </a:t>
            </a:r>
            <a:r>
              <a:rPr lang="pt-BR" sz="2800" dirty="0">
                <a:solidFill>
                  <a:schemeClr val="bg1">
                    <a:lumMod val="95000"/>
                  </a:schemeClr>
                </a:solidFill>
              </a:rPr>
              <a:t>tel.: </a:t>
            </a: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</a:rPr>
              <a:t>41-3313-6290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800" i="1" dirty="0">
                <a:solidFill>
                  <a:schemeClr val="bg1"/>
                </a:solidFill>
              </a:rPr>
              <a:t>e-mail: </a:t>
            </a:r>
            <a:r>
              <a:rPr lang="pt-BR" sz="2800" i="1" dirty="0" smtClean="0">
                <a:solidFill>
                  <a:schemeClr val="bg1"/>
                </a:solidFill>
              </a:rPr>
              <a:t>multissetorialbird@sepl.pr.gov.br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</a:rPr>
              <a:t>Lucas Rodrigues Maciel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</a:rPr>
              <a:t>Ricardo Fernandes Bezerra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800" dirty="0" smtClean="0">
                <a:solidFill>
                  <a:schemeClr val="bg1"/>
                </a:solidFill>
              </a:rPr>
              <a:t>Nayara Lobo Carneiro Galera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388" y="5949950"/>
            <a:ext cx="8856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713" y="6096000"/>
            <a:ext cx="8229600" cy="576263"/>
          </a:xfrm>
        </p:spPr>
        <p:txBody>
          <a:bodyPr rtlCol="0" anchor="t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PROJETO MULTISSETORIAL PARA O DESENVOLVIMENTO DO </a:t>
            </a: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PARANÁ – BIRD</a:t>
            </a: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SECRETARIA DE ESTADO DO PLANEJAMENTO E COORDENAÇÃO GERAL – SEPL</a:t>
            </a:r>
            <a:b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UNIDADE DE GERENCIAMENTO DO PROJETO – UGP</a:t>
            </a:r>
            <a:endParaRPr lang="pt-BR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3713" y="260350"/>
            <a:ext cx="8229600" cy="54006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 smtClean="0">
                <a:solidFill>
                  <a:schemeClr val="bg1"/>
                </a:solidFill>
              </a:rPr>
              <a:t>FUNDAMENTAÇÃO </a:t>
            </a:r>
            <a:r>
              <a:rPr lang="pt-BR" dirty="0">
                <a:solidFill>
                  <a:schemeClr val="bg1"/>
                </a:solidFill>
              </a:rPr>
              <a:t>LEGAL: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AQUISIÇÕES 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ÂMBITO DO PROJETO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 smtClean="0">
                <a:solidFill>
                  <a:schemeClr val="bg1"/>
                </a:solidFill>
              </a:rPr>
              <a:t>INFORMAÇÃO Nº 172/2012 – PGE/NJA/SEPL: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 smtClean="0">
                <a:solidFill>
                  <a:schemeClr val="bg1"/>
                </a:solidFill>
              </a:rPr>
              <a:t>“... </a:t>
            </a:r>
            <a:r>
              <a:rPr lang="pt-BR" dirty="0">
                <a:solidFill>
                  <a:schemeClr val="bg1"/>
                </a:solidFill>
              </a:rPr>
              <a:t>a</a:t>
            </a:r>
            <a:r>
              <a:rPr lang="pt-BR" dirty="0" smtClean="0">
                <a:solidFill>
                  <a:schemeClr val="bg1"/>
                </a:solidFill>
              </a:rPr>
              <a:t>ponta a legalidade do uso das normas internacionais, desde que o processo de aquisição refira-se a gastos mencionados no Programa de Gastos Elegíveis”.</a:t>
            </a:r>
            <a:endParaRPr lang="pt-BR" dirty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79388" y="5949950"/>
            <a:ext cx="8856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713" y="6096000"/>
            <a:ext cx="8229600" cy="576263"/>
          </a:xfrm>
        </p:spPr>
        <p:txBody>
          <a:bodyPr rtlCol="0" anchor="t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PROJETO MULTISSETORIAL PARA O DESENVOLVIMENTO DO PARANÁ - BIRD</a:t>
            </a:r>
            <a:b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SECRETARIA DE ESTADO DO PLANEJAMENTO E COORDENAÇÃO GERAL – SEPL</a:t>
            </a:r>
            <a:b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UNIDADE DE GERENCIAMENTO DO PROJETO - UGP</a:t>
            </a:r>
            <a:endParaRPr lang="pt-BR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3713" y="692150"/>
            <a:ext cx="8229600" cy="489743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FUNDAMENTAÇÃO LEGAL: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AQUISIÇÕES </a:t>
            </a:r>
            <a:r>
              <a:rPr lang="pt-BR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pt-B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ÂMBITO DO </a:t>
            </a:r>
            <a:r>
              <a:rPr lang="pt-BR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Contrato de e</a:t>
            </a:r>
            <a:r>
              <a:rPr lang="pt-BR" dirty="0" smtClean="0">
                <a:solidFill>
                  <a:schemeClr val="bg1"/>
                </a:solidFill>
              </a:rPr>
              <a:t>mpréstimo nº 8.201 </a:t>
            </a:r>
            <a:r>
              <a:rPr lang="pt-BR" dirty="0">
                <a:solidFill>
                  <a:schemeClr val="bg1"/>
                </a:solidFill>
              </a:rPr>
              <a:t>– </a:t>
            </a:r>
            <a:r>
              <a:rPr lang="pt-BR" dirty="0" smtClean="0">
                <a:solidFill>
                  <a:schemeClr val="bg1"/>
                </a:solidFill>
              </a:rPr>
              <a:t>BR (aprovado pelo Senado);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dirty="0" smtClean="0">
              <a:solidFill>
                <a:schemeClr val="bg1"/>
              </a:solidFill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solidFill>
                  <a:schemeClr val="bg1"/>
                </a:solidFill>
              </a:rPr>
              <a:t>Vigência: 12.12.2013 a 30.11.2017 (retroativo a 12.12.2012).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388" y="5949950"/>
            <a:ext cx="8856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713" y="6096000"/>
            <a:ext cx="8229600" cy="576263"/>
          </a:xfrm>
        </p:spPr>
        <p:txBody>
          <a:bodyPr rtlCol="0" anchor="t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PROJETO MULTISSETORIAL PARA O DESENVOLVIMENTO DO </a:t>
            </a: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PARANÁ – BIRD</a:t>
            </a: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SECRETARIA DE ESTADO DO PLANEJAMENTO E COORDENAÇÃO GERAL – SEPL</a:t>
            </a:r>
            <a:b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UNIDADE DE GERENCIAMENTO DO PROJETO – UGP</a:t>
            </a:r>
            <a:endParaRPr lang="pt-BR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3713" y="260350"/>
            <a:ext cx="8229600" cy="5689600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FUNDAMENTAÇÃO 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LEGAL: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AQUISIÇÕES </a:t>
            </a:r>
            <a:r>
              <a:rPr lang="pt-BR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pt-B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ÂMBITO DO PROJETO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>
                <a:solidFill>
                  <a:schemeClr val="bg1"/>
                </a:solidFill>
              </a:rPr>
              <a:t>O Manual Operativo do Projeto </a:t>
            </a:r>
            <a:r>
              <a:rPr lang="pt-BR" dirty="0" smtClean="0">
                <a:solidFill>
                  <a:schemeClr val="bg1"/>
                </a:solidFill>
              </a:rPr>
              <a:t>– MOP e Manual Operativo Volume 5 Programas do Setor Saúde: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>
                <a:solidFill>
                  <a:schemeClr val="bg1"/>
                </a:solidFill>
              </a:rPr>
              <a:t>O</a:t>
            </a:r>
            <a:r>
              <a:rPr lang="pt-BR" dirty="0" smtClean="0">
                <a:solidFill>
                  <a:schemeClr val="bg1"/>
                </a:solidFill>
              </a:rPr>
              <a:t>rientar a implementação dos </a:t>
            </a:r>
            <a:r>
              <a:rPr lang="pt-BR" dirty="0">
                <a:solidFill>
                  <a:schemeClr val="bg1"/>
                </a:solidFill>
              </a:rPr>
              <a:t>programas e ações que o integram </a:t>
            </a:r>
            <a:r>
              <a:rPr lang="pt-BR" dirty="0" smtClean="0">
                <a:solidFill>
                  <a:schemeClr val="bg1"/>
                </a:solidFill>
              </a:rPr>
              <a:t>o </a:t>
            </a:r>
            <a:r>
              <a:rPr lang="pt-BR" dirty="0">
                <a:solidFill>
                  <a:schemeClr val="bg1"/>
                </a:solidFill>
              </a:rPr>
              <a:t>Projeto Multissetorial para o </a:t>
            </a:r>
            <a:r>
              <a:rPr lang="pt-BR" dirty="0" smtClean="0">
                <a:solidFill>
                  <a:schemeClr val="bg1"/>
                </a:solidFill>
              </a:rPr>
              <a:t>Desenvolvimento do Paraná, </a:t>
            </a:r>
            <a:r>
              <a:rPr lang="pt-BR" dirty="0">
                <a:solidFill>
                  <a:schemeClr val="bg1"/>
                </a:solidFill>
              </a:rPr>
              <a:t>tendo em vista os compromissos assumidos </a:t>
            </a:r>
            <a:r>
              <a:rPr lang="pt-BR" dirty="0" smtClean="0">
                <a:solidFill>
                  <a:schemeClr val="bg1"/>
                </a:solidFill>
              </a:rPr>
              <a:t>pelo Acordo </a:t>
            </a:r>
            <a:r>
              <a:rPr lang="pt-BR" dirty="0">
                <a:solidFill>
                  <a:schemeClr val="bg1"/>
                </a:solidFill>
              </a:rPr>
              <a:t>de </a:t>
            </a:r>
            <a:r>
              <a:rPr lang="pt-BR" dirty="0" smtClean="0">
                <a:solidFill>
                  <a:schemeClr val="bg1"/>
                </a:solidFill>
              </a:rPr>
              <a:t>Empréstimo.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79388" y="5949950"/>
            <a:ext cx="8856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713" y="6096000"/>
            <a:ext cx="8229600" cy="576263"/>
          </a:xfrm>
        </p:spPr>
        <p:txBody>
          <a:bodyPr rtlCol="0" anchor="t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PROJETO MULTISSETORIAL PARA O DESENVOLVIMENTO DO PARANÁ - BIRD</a:t>
            </a:r>
            <a:b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SECRETARIA DE ESTADO DO PLANEJAMENTO E COORDENAÇÃO GERAL – SEPL</a:t>
            </a:r>
            <a:b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UNIDADE DE GERENCIAMENTO DO PROJETO - UGP</a:t>
            </a:r>
            <a:endParaRPr lang="pt-BR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79388" y="5949950"/>
            <a:ext cx="8856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981075"/>
            <a:ext cx="7038975" cy="476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CaixaDeTexto 3"/>
          <p:cNvSpPr txBox="1">
            <a:spLocks noChangeArrowheads="1"/>
          </p:cNvSpPr>
          <p:nvPr/>
        </p:nvSpPr>
        <p:spPr bwMode="auto">
          <a:xfrm>
            <a:off x="3348038" y="350838"/>
            <a:ext cx="38877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>
                <a:solidFill>
                  <a:schemeClr val="bg1"/>
                </a:solidFill>
                <a:latin typeface="Calibri" pitchFamily="34" charset="0"/>
              </a:rPr>
              <a:t>www.planejamento.pr.gov.br</a:t>
            </a:r>
          </a:p>
        </p:txBody>
      </p:sp>
      <p:cxnSp>
        <p:nvCxnSpPr>
          <p:cNvPr id="7" name="Conector de seta reta 6"/>
          <p:cNvCxnSpPr>
            <a:cxnSpLocks/>
          </p:cNvCxnSpPr>
          <p:nvPr/>
        </p:nvCxnSpPr>
        <p:spPr>
          <a:xfrm flipH="1">
            <a:off x="2411413" y="576263"/>
            <a:ext cx="973137" cy="53975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ipse 15"/>
          <p:cNvSpPr>
            <a:spLocks noChangeAspect="1"/>
          </p:cNvSpPr>
          <p:nvPr/>
        </p:nvSpPr>
        <p:spPr>
          <a:xfrm>
            <a:off x="5651500" y="1844675"/>
            <a:ext cx="1836738" cy="1836738"/>
          </a:xfrm>
          <a:prstGeom prst="ellipse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8" name="Seta para a esquerda 17"/>
          <p:cNvSpPr/>
          <p:nvPr/>
        </p:nvSpPr>
        <p:spPr>
          <a:xfrm rot="-1200000">
            <a:off x="7496175" y="2189163"/>
            <a:ext cx="1223963" cy="2889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713" y="6096000"/>
            <a:ext cx="8229600" cy="576263"/>
          </a:xfrm>
        </p:spPr>
        <p:txBody>
          <a:bodyPr rtlCol="0" anchor="t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PROJETO MULTISSETORIAL PARA O DESENVOLVIMENTO DO PARANÁ - BIRD</a:t>
            </a:r>
            <a:br>
              <a:rPr lang="pt-BR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SECRETARIA DE ESTADO DO PLANEJAMENTO E COORDENAÇÃO GERAL – SEPL</a:t>
            </a:r>
            <a:br>
              <a:rPr lang="pt-BR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UNIDADE DE GERENCIAMENTO DO PROJETO - UGP</a:t>
            </a:r>
            <a:endParaRPr lang="pt-BR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79388" y="5949950"/>
            <a:ext cx="8856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15888"/>
            <a:ext cx="8605838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eta para a esquerda 6"/>
          <p:cNvSpPr/>
          <p:nvPr/>
        </p:nvSpPr>
        <p:spPr>
          <a:xfrm rot="-1200000">
            <a:off x="3959225" y="2808288"/>
            <a:ext cx="1225550" cy="287337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Seta para a esquerda 8"/>
          <p:cNvSpPr/>
          <p:nvPr/>
        </p:nvSpPr>
        <p:spPr>
          <a:xfrm rot="-1200000">
            <a:off x="4295775" y="3773488"/>
            <a:ext cx="1223963" cy="288925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987675" y="3132138"/>
            <a:ext cx="960438" cy="155575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987675" y="4049713"/>
            <a:ext cx="1296988" cy="155575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1941</TotalTime>
  <Words>3135</Words>
  <Application>Microsoft Office PowerPoint</Application>
  <PresentationFormat>Apresentação na tela (4:3)</PresentationFormat>
  <Paragraphs>441</Paragraphs>
  <Slides>55</Slides>
  <Notes>55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Modelo de design</vt:lpstr>
      </vt:variant>
      <vt:variant>
        <vt:i4>1</vt:i4>
      </vt:variant>
      <vt:variant>
        <vt:lpstr>Títulos de slides</vt:lpstr>
      </vt:variant>
      <vt:variant>
        <vt:i4>55</vt:i4>
      </vt:variant>
    </vt:vector>
  </HeadingPairs>
  <TitlesOfParts>
    <vt:vector size="59" baseType="lpstr">
      <vt:lpstr>Calibri</vt:lpstr>
      <vt:lpstr>Arial</vt:lpstr>
      <vt:lpstr>Times New Roman</vt:lpstr>
      <vt:lpstr>1_Tema do Office</vt:lpstr>
      <vt:lpstr>Slide 1</vt:lpstr>
      <vt:lpstr>PROJETO MULTISSETORIAL PARA O DESENVOLVIMENTO DO PARANÁ - BIRD SECRETARIA DE ESTADO DO PLANEJAMENTO E COORDENAÇÃO GERAL – SEPL UNIDADE DE GERENCIAMENTO DO PROJETO - UGP</vt:lpstr>
      <vt:lpstr>PROJETO MULTISSETORIAL PARA O DESENVOLVIMENTO DO PARANÁ - BIRD SECRETARIA DE ESTADO DO PLANEJAMENTO E COORDENAÇÃO GERAL – SEPL UNIDADE DE GERENCIAMENTO DO PROJETO - UGP</vt:lpstr>
      <vt:lpstr>PROJETO MULTISSETORIAL PARA O DESENVOLVIMENTO DO PARANÁ - BIRD SECRETARIA DE ESTADO DO PLANEJAMENTO E COORDENAÇÃO GERAL – SEPL UNIDADE DE GERENCIAMENTO DO PROJETO - UGP</vt:lpstr>
      <vt:lpstr>PROJETO MULTISSETORIAL PARA O DESENVOLVIMENTO DO PARANÁ - BIRD SECRETARIA DE ESTADO DO PLANEJAMENTO E COORDENAÇÃO GERAL – SEPL UNIDADE DE GERENCIAMENTO DO PROJETO - UGP</vt:lpstr>
      <vt:lpstr>PROJETO MULTISSETORIAL PARA O DESENVOLVIMENTO DO PARANÁ - BIRD SECRETARIA DE ESTADO DO PLANEJAMENTO E COORDENAÇÃO GERAL – SEPL UNIDADE DE GERENCIAMENTO DO PROJETO - UGP</vt:lpstr>
      <vt:lpstr>PROJETO MULTISSETORIAL PARA O DESENVOLVIMENTO DO PARANÁ – BIRD SECRETARIA DE ESTADO DO PLANEJAMENTO E COORDENAÇÃO GERAL – SEPL UNIDADE DE GERENCIAMENTO DO PROJETO – UGP</vt:lpstr>
      <vt:lpstr>PROJETO MULTISSETORIAL PARA O DESENVOLVIMENTO DO PARANÁ - BIRD SECRETARIA DE ESTADO DO PLANEJAMENTO E COORDENAÇÃO GERAL – SEPL UNIDADE DE GERENCIAMENTO DO PROJETO - UGP</vt:lpstr>
      <vt:lpstr>PROJETO MULTISSETORIAL PARA O DESENVOLVIMENTO DO PARANÁ - BIRD SECRETARIA DE ESTADO DO PLANEJAMENTO E COORDENAÇÃO GERAL – SEPL UNIDADE DE GERENCIAMENTO DO PROJETO - UGP</vt:lpstr>
      <vt:lpstr>PROJETO MULTISSETORIAL PARA O DESENVOLVIMENTO DO PARANÁ - BIRD SECRETARIA DE ESTADO DO PLANEJAMENTO E COORDENAÇÃO GERAL – SEPL UNIDADE DE GERENCIAMENTO DO PROJETO - UGP</vt:lpstr>
      <vt:lpstr>PROJETO MULTISSETORIAL PARA O DESENVOLVIMENTO DO PARANÁ - BIRD SECRETARIA DE ESTADO DO PLANEJAMENTO E COORDENAÇÃO GERAL – SEPL UNIDADE DE GERENCIAMENTO DO PROJETO - UGP</vt:lpstr>
      <vt:lpstr>PROJETO MULTISSETORIAL PARA O DESENVOLVIMENTO DO PARANÁ - BIRD SECRETARIA DE ESTADO DO PLANEJAMENTO E COORDENAÇÃO GERAL – SEPL UNIDADE DE GERENCIAMENTO DO PROJETO - UGP</vt:lpstr>
      <vt:lpstr>PROJETO MULTISSETORIAL PARA O DESENVOLVIMENTO DO PARANÁ - BIRD SECRETARIA DE ESTADO DO PLANEJAMENTO E COORDENAÇÃO GERAL – SEPL UNIDADE DE GERENCIAMENTO DO PROJETO - UGP</vt:lpstr>
      <vt:lpstr>PROJETO MULTISSETORIAL PARA O DESENVOLVIMENTO DO PARANÁ - BIRD SECRETARIA DE ESTADO DO PLANEJAMENTO E COORDENAÇÃO GERAL – SEPL UNIDADE DE GERENCIAMENTO DO PROJETO - UGP</vt:lpstr>
      <vt:lpstr>PROJETO MULTISSETORIAL PARA O DESENVOLVIMENTO DO PARANÁ - BIRD SECRETARIA DE ESTADO DO PLANEJAMENTO E COORDENAÇÃO GERAL – SEPL UNIDADE DE GERENCIAMENTO DO PROJETO - UGP</vt:lpstr>
      <vt:lpstr>PROJETO MULTISSETORIAL PARA O DESENVOLVIMENTO DO PARANÁ - BIRD SECRETARIA DE ESTADO DO PLANEJAMENTO E COORDENAÇÃO GERAL – SEPL UNIDADE DE GERENCIAMENTO DO PROJETO - UGP</vt:lpstr>
      <vt:lpstr>PROJETO MULTISSETORIAL PARA O DESENVOLVIMENTO DO PARANÁ - BIRD SECRETARIA DE ESTADO DO PLANEJAMENTO E COORDENAÇÃO GERAL – SEPL UNIDADE DE GERENCIAMENTO DO PROJETO - UGP</vt:lpstr>
      <vt:lpstr>PROJETO MULTISSETORIAL PARA O DESENVOLVIMENTO DO PARANÁ - BIRD SECRETARIA DE ESTADO DO PLANEJAMENTO E COORDENAÇÃO GERAL – SEPL UNIDADE DE GERENCIAMENTO DO PROJETO - UGP</vt:lpstr>
      <vt:lpstr>PROJETO MULTISSETORIAL PARA O DESENVOLVIMENTO DO PARANÁ - BIRD SECRETARIA DE ESTADO DO PLANEJAMENTO E COORDENAÇÃO GERAL – SEPL UNIDADE DE GERENCIAMENTO DO PROJETO - UGP</vt:lpstr>
      <vt:lpstr>PROJETO MULTISSETORIAL PARA O DESENVOLVIMENTO DO PARANÁ - BIRD SECRETARIA DE ESTADO DO PLANEJAMENTO E COORDENAÇÃO GERAL – SEPL UNIDADE DE GERENCIAMENTO DO PROJETO - UGP</vt:lpstr>
      <vt:lpstr>PROJETO MULTISSETORIAL PARA O DESENVOLVIMENTO DO PARANÁ - BIRD SECRETARIA DE ESTADO DO PLANEJAMENTO E COORDENAÇÃO GERAL – SEPL UNIDADE DE GERENCIAMENTO DO PROJETO - UGP</vt:lpstr>
      <vt:lpstr>PROJETO MULTISSETORIAL PARA O DESENVOLVIMENTO DO PARANÁ - BIRD SECRETARIA DE ESTADO DO PLANEJAMENTO E COORDENAÇÃO GERAL – SEPL UNIDADE DE GERENCIAMENTO DO PROJETO - UGP</vt:lpstr>
      <vt:lpstr>PROJETO MULTISSETORIAL PARA O DESENVOLVIMENTO DO PARANÁ - BIRD SECRETARIA DE ESTADO DO PLANEJAMENTO E COORDENAÇÃO GERAL – SEPL UNIDADE DE GERENCIAMENTO DO PROJETO - UGP</vt:lpstr>
      <vt:lpstr>PROJETO MULTISSETORIAL PARA O DESENVOLVIMENTO DO PARANÁ - BIRD SECRETARIA DE ESTADO DO PLANEJAMENTO E COORDENAÇÃO GERAL – SEPL UNIDADE DE GERENCIAMENTO DO PROJETO - UGP</vt:lpstr>
      <vt:lpstr>PROJETO MULTISSETORIAL PARA O DESENVOLVIMENTO DO PARANÁ - BIRD SECRETARIA DE ESTADO DO PLANEJAMENTO E COORDENAÇÃO GERAL – SEPL UNIDADE DE GERENCIAMENTO DO PROJETO - UGP</vt:lpstr>
      <vt:lpstr>PROJETO MULTISSETORIAL PARA O DESENVOLVIMENTO DO PARANÁ - BIRD SECRETARIA DE ESTADO DO PLANEJAMENTO E COORDENAÇÃO GERAL – SEPL UNIDADE DE GERENCIAMENTO DO PROJETO - UGP</vt:lpstr>
      <vt:lpstr>PROJETO MULTISSETORIAL PARA O DESENVOLVIMENTO DO PARANÁ - BIRD SECRETARIA DE ESTADO DO PLANEJAMENTO E COORDENAÇÃO GERAL – SEPL UNIDADE DE GERENCIAMENTO DO PROJETO - UGP</vt:lpstr>
      <vt:lpstr>PROJETO MULTISSETORIAL PARA O DESENVOLVIMENTO DO PARANÁ - BIRD SECRETARIA DE ESTADO DO PLANEJAMENTO E COORDENAÇÃO GERAL – SEPL UNIDADE DE GERENCIAMENTO DO PROJETO - UGP</vt:lpstr>
      <vt:lpstr>PROJETO MULTISSETORIAL PARA O DESENVOLVIMENTO DO PARANÁ - BIRD SECRETARIA DE ESTADO DO PLANEJAMENTO E COORDENAÇÃO GERAL – SEPL UNIDADE DE GERENCIAMENTO DO PROJETO - UGP</vt:lpstr>
      <vt:lpstr>PROJETO MULTISSETORIAL PARA O DESENVOLVIMENTO DO PARANÁ – BIRD SECRETARIA DE ESTADO DO PLANEJAMENTO E COORDENAÇÃO GERAL – SEPL UNIDADE DE GERENCIAMENTO DO PROJETO – UGP</vt:lpstr>
      <vt:lpstr>PROJETO MULTISSETORIAL PARA O DESENVOLVIMENTO DO PARANÁ – BIRD SECRETARIA DE ESTADO DO PLANEJAMENTO E COORDENAÇÃO GERAL – SEPL UNIDADE DE GERENCIAMENTO DO PROJETO – UGP</vt:lpstr>
      <vt:lpstr>PROJETO MULTISSETORIAL PARA O DESENVOLVIMENTO DO PARANÁ – BIRD SECRETARIA DE ESTADO DO PLANEJAMENTO E COORDENAÇÃO GERAL – SEPL UNIDADE DE GERENCIAMENTO DO PROJETO – UGP</vt:lpstr>
      <vt:lpstr>PROJETO MULTISSETORIAL PARA O DESENVOLVIMENTO DO PARANÁ – BIRD SECRETARIA DE ESTADO DO PLANEJAMENTO E COORDENAÇÃO GERAL – SEPL UNIDADE DE GERENCIAMENTO DO PROJETO – UGP</vt:lpstr>
      <vt:lpstr>PROJETO MULTISSETORIAL PARA O DESENVOLVIMENTO DO PARANÁ – BIRD SECRETARIA DE ESTADO DO PLANEJAMENTO E COORDENAÇÃO GERAL – SEPL UNIDADE DE GERENCIAMENTO DO PROJETO – UGP</vt:lpstr>
      <vt:lpstr>PROJETO MULTISSETORIAL PARA O DESENVOLVIMENTO DO PARANÁ – BIRD SECRETARIA DE ESTADO DO PLANEJAMENTO E COORDENAÇÃO GERAL – SEPL UNIDADE DE GERENCIAMENTO DO PROJETO – UGP</vt:lpstr>
      <vt:lpstr>PROJETO MULTISSETORIAL PARA O DESENVOLVIMENTO DO PARANÁ – BIRD SECRETARIA DE ESTADO DO PLANEJAMENTO E COORDENAÇÃO GERAL – SEPL UNIDADE DE GERENCIAMENTO DO PROJETO – UGP</vt:lpstr>
      <vt:lpstr>PROJETO MULTISSETORIAL PARA O DESENVOLVIMENTO DO PARANÁ – BIRD SECRETARIA DE ESTADO DO PLANEJAMENTO E COORDENAÇÃO GERAL – SEPL UNIDADE DE GERENCIAMENTO DO PROJETO – UGP</vt:lpstr>
      <vt:lpstr>PROJETO MULTISSETORIAL PARA O DESENVOLVIMENTO DO PARANÁ – BIRD SECRETARIA DE ESTADO DO PLANEJAMENTO E COORDENAÇÃO GERAL – SEPL UNIDADE DE GERENCIAMENTO DO PROJETO – UGP</vt:lpstr>
      <vt:lpstr>PROJETO MULTISSETORIAL PARA O DESENVOLVIMENTO DO PARANÁ – BIRD SECRETARIA DE ESTADO DO PLANEJAMENTO E COORDENAÇÃO GERAL – SEPL UNIDADE DE GERENCIAMENTO DO PROJETO – UGP</vt:lpstr>
      <vt:lpstr>PROJETO MULTISSETORIAL PARA O DESENVOLVIMENTO DO PARANÁ – BIRD SECRETARIA DE ESTADO DO PLANEJAMENTO E COORDENAÇÃO GERAL – SEPL UNIDADE DE GERENCIAMENTO DO PROJETO – UGP</vt:lpstr>
      <vt:lpstr>PROJETO MULTISSETORIAL PARA O DESENVOLVIMENTO DO PARANÁ – BIRD SECRETARIA DE ESTADO DO PLANEJAMENTO E COORDENAÇÃO GERAL – SEPL UNIDADE DE GERENCIAMENTO DO PROJETO – UGP</vt:lpstr>
      <vt:lpstr>PROJETO MULTISSETORIAL PARA O DESENVOLVIMENTO DO PARANÁ – BIRD SECRETARIA DE ESTADO DO PLANEJAMENTO E COORDENAÇÃO GERAL – SEPL UNIDADE DE GERENCIAMENTO DO PROJETO – UGP</vt:lpstr>
      <vt:lpstr>PROJETO MULTISSETORIAL PARA O DESENVOLVIMENTO DO PARANÁ – BIRD SECRETARIA DE ESTADO DO PLANEJAMENTO E COORDENAÇÃO GERAL – SEPL UNIDADE DE GERENCIAMENTO DO PROJETO – UGP</vt:lpstr>
      <vt:lpstr>PROJETO MULTISSETORIAL PARA O DESENVOLVIMENTO DO PARANÁ – BIRD SECRETARIA DE ESTADO DO PLANEJAMENTO E COORDENAÇÃO GERAL – SEPL UNIDADE DE GERENCIAMENTO DO PROJETO – UGP</vt:lpstr>
      <vt:lpstr>PROJETO MULTISSETORIAL PARA O DESENVOLVIMENTO DO PARANÁ – BIRD SECRETARIA DE ESTADO DO PLANEJAMENTO E COORDENAÇÃO GERAL – SEPL UNIDADE DE GERENCIAMENTO DO PROJETO – UGP</vt:lpstr>
      <vt:lpstr>PROJETO MULTISSETORIAL PARA O DESENVOLVIMENTO DO PARANÁ – BIRD SECRETARIA DE ESTADO DO PLANEJAMENTO E COORDENAÇÃO GERAL – SEPL UNIDADE DE GERENCIAMENTO DO PROJETO – UGP</vt:lpstr>
      <vt:lpstr>PROJETO MULTISSETORIAL PARA O DESENVOLVIMENTO DO PARANÁ – BIRD SECRETARIA DE ESTADO DO PLANEJAMENTO E COORDENAÇÃO GERAL – SEPL UNIDADE DE GERENCIAMENTO DO PROJETO – UGP</vt:lpstr>
      <vt:lpstr>PROJETO MULTISSETORIAL PARA O DESENVOLVIMENTO DO PARANÁ – BIRD SECRETARIA DE ESTADO DO PLANEJAMENTO E COORDENAÇÃO GERAL – SEPL UNIDADE DE GERENCIAMENTO DO PROJETO – UGP</vt:lpstr>
      <vt:lpstr>PROJETO MULTISSETORIAL PARA O DESENVOLVIMENTO DO PARANÁ – BIRD SECRETARIA DE ESTADO DO PLANEJAMENTO E COORDENAÇÃO GERAL – SEPL UNIDADE DE GERENCIAMENTO DO PROJETO – UGP</vt:lpstr>
      <vt:lpstr>PROJETO MULTISSETORIAL PARA O DESENVOLVIMENTO DO PARANÁ – BIRD SECRETARIA DE ESTADO DO PLANEJAMENTO E COORDENAÇÃO GERAL – SEPL UNIDADE DE GERENCIAMENTO DO PROJETO – UGP</vt:lpstr>
      <vt:lpstr>PROJETO MULTISSETORIAL PARA O DESENVOLVIMENTO DO PARANÁ – BIRD SECRETARIA DE ESTADO DO PLANEJAMENTO E COORDENAÇÃO GERAL – SEPL UNIDADE DE GERENCIAMENTO DO PROJETO – UGP</vt:lpstr>
      <vt:lpstr>PROJETO MULTISSETORIAL PARA O DESENVOLVIMENTO DO PARANÁ - BIRD SECRETARIA DE ESTADO DO PLANEJAMENTO E COORDENAÇÃO GERAL – SEPL UNIDADE DE GERENCIAMENTO DO PROJETO - UGP</vt:lpstr>
      <vt:lpstr>PROJETO MULTISSETORIAL PARA O DESENVOLVIMENTO DO PARANÁ – BIRD SECRETARIA DE ESTADO DO PLANEJAMENTO E COORDENAÇÃO GERAL – SEPL UNIDADE DE GERENCIAMENTO DO PROJETO – UGP</vt:lpstr>
      <vt:lpstr>PROJETO MULTISSETORIAL PARA O DESENVOLVIMENTO DO PARANÁ – BIRD SECRETARIA DE ESTADO DO PLANEJAMENTO E COORDENAÇÃO GERAL – SEPL UNIDADE DE GERENCIAMENTO DO PROJETO – UGP</vt:lpstr>
      <vt:lpstr>PROJETO MULTISSETORIAL PARA O DESENVOLVIMENTO DO PARANÁ – BIRD SECRETARIA DE ESTADO DO PLANEJAMENTO E COORDENAÇÃO GERAL – SEPL UNIDADE DE GERENCIAMENTO DO PROJETO – UGP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Ricardo Fernandes Bezerra</dc:creator>
  <cp:lastModifiedBy>seed</cp:lastModifiedBy>
  <cp:revision>181</cp:revision>
  <dcterms:created xsi:type="dcterms:W3CDTF">2015-10-14T12:19:43Z</dcterms:created>
  <dcterms:modified xsi:type="dcterms:W3CDTF">2016-02-15T17:40:22Z</dcterms:modified>
</cp:coreProperties>
</file>